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handoutMasterIdLst>
    <p:handoutMasterId r:id="rId31"/>
  </p:handoutMasterIdLst>
  <p:sldIdLst>
    <p:sldId id="256" r:id="rId2"/>
    <p:sldId id="257" r:id="rId3"/>
    <p:sldId id="258" r:id="rId4"/>
    <p:sldId id="265" r:id="rId5"/>
    <p:sldId id="266" r:id="rId6"/>
    <p:sldId id="267" r:id="rId7"/>
    <p:sldId id="268" r:id="rId8"/>
    <p:sldId id="402" r:id="rId9"/>
    <p:sldId id="259" r:id="rId10"/>
    <p:sldId id="262" r:id="rId11"/>
    <p:sldId id="261" r:id="rId12"/>
    <p:sldId id="260" r:id="rId13"/>
    <p:sldId id="403" r:id="rId14"/>
    <p:sldId id="263" r:id="rId15"/>
    <p:sldId id="404" r:id="rId16"/>
    <p:sldId id="418" r:id="rId17"/>
    <p:sldId id="419" r:id="rId18"/>
    <p:sldId id="264" r:id="rId19"/>
    <p:sldId id="406" r:id="rId20"/>
    <p:sldId id="407" r:id="rId21"/>
    <p:sldId id="405" r:id="rId22"/>
    <p:sldId id="408" r:id="rId23"/>
    <p:sldId id="409" r:id="rId24"/>
    <p:sldId id="410" r:id="rId25"/>
    <p:sldId id="413" r:id="rId26"/>
    <p:sldId id="414" r:id="rId27"/>
    <p:sldId id="415" r:id="rId28"/>
    <p:sldId id="417" r:id="rId29"/>
  </p:sldIdLst>
  <p:sldSz cx="12192000" cy="6858000"/>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66"/>
    <a:srgbClr val="008000"/>
    <a:srgbClr val="CCFF66"/>
    <a:srgbClr val="FF3300"/>
    <a:srgbClr val="8000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EEE042B-CC41-43D8-96B1-7F788AB83FAB}" v="39" dt="2019-06-27T20:48:02.52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4" autoAdjust="0"/>
    <p:restoredTop sz="70658" autoAdjust="0"/>
  </p:normalViewPr>
  <p:slideViewPr>
    <p:cSldViewPr snapToGrid="0">
      <p:cViewPr varScale="1">
        <p:scale>
          <a:sx n="60" d="100"/>
          <a:sy n="60" d="100"/>
        </p:scale>
        <p:origin x="1656" y="66"/>
      </p:cViewPr>
      <p:guideLst/>
    </p:cSldViewPr>
  </p:slideViewPr>
  <p:notesTextViewPr>
    <p:cViewPr>
      <p:scale>
        <a:sx n="1" d="1"/>
        <a:sy n="1" d="1"/>
      </p:scale>
      <p:origin x="0" y="0"/>
    </p:cViewPr>
  </p:notesTextViewPr>
  <p:notesViewPr>
    <p:cSldViewPr snapToGrid="0">
      <p:cViewPr varScale="1">
        <p:scale>
          <a:sx n="62" d="100"/>
          <a:sy n="62" d="100"/>
        </p:scale>
        <p:origin x="610" y="6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2C9895D-BDB8-408C-9F11-23F8D5EF3359}"/>
              </a:ext>
            </a:extLst>
          </p:cNvPr>
          <p:cNvSpPr>
            <a:spLocks noGrp="1"/>
          </p:cNvSpPr>
          <p:nvPr>
            <p:ph type="hdr" sz="quarter"/>
          </p:nvPr>
        </p:nvSpPr>
        <p:spPr>
          <a:xfrm>
            <a:off x="0" y="1"/>
            <a:ext cx="3077739" cy="471597"/>
          </a:xfrm>
          <a:prstGeom prst="rect">
            <a:avLst/>
          </a:prstGeom>
        </p:spPr>
        <p:txBody>
          <a:bodyPr vert="horz" lIns="94229" tIns="47114" rIns="94229" bIns="47114" rtlCol="0"/>
          <a:lstStyle>
            <a:lvl1pPr algn="l">
              <a:defRPr sz="1200"/>
            </a:lvl1pPr>
          </a:lstStyle>
          <a:p>
            <a:endParaRPr lang="en-US" dirty="0"/>
          </a:p>
        </p:txBody>
      </p:sp>
      <p:sp>
        <p:nvSpPr>
          <p:cNvPr id="3" name="Date Placeholder 2">
            <a:extLst>
              <a:ext uri="{FF2B5EF4-FFF2-40B4-BE49-F238E27FC236}">
                <a16:creationId xmlns:a16="http://schemas.microsoft.com/office/drawing/2014/main" id="{0C77E3BC-F559-4C53-B124-37EB3DCB9856}"/>
              </a:ext>
            </a:extLst>
          </p:cNvPr>
          <p:cNvSpPr>
            <a:spLocks noGrp="1"/>
          </p:cNvSpPr>
          <p:nvPr>
            <p:ph type="dt" sz="quarter" idx="1"/>
          </p:nvPr>
        </p:nvSpPr>
        <p:spPr>
          <a:xfrm>
            <a:off x="4023503" y="1"/>
            <a:ext cx="3077739" cy="471597"/>
          </a:xfrm>
          <a:prstGeom prst="rect">
            <a:avLst/>
          </a:prstGeom>
        </p:spPr>
        <p:txBody>
          <a:bodyPr vert="horz" lIns="94229" tIns="47114" rIns="94229" bIns="47114" rtlCol="0"/>
          <a:lstStyle>
            <a:lvl1pPr algn="r">
              <a:defRPr sz="1200"/>
            </a:lvl1pPr>
          </a:lstStyle>
          <a:p>
            <a:fld id="{D9F8E794-112A-47D8-B411-AFB41078ADB4}" type="datetimeFigureOut">
              <a:rPr lang="en-US" smtClean="0"/>
              <a:t>7/2/2019</a:t>
            </a:fld>
            <a:endParaRPr lang="en-US" dirty="0"/>
          </a:p>
        </p:txBody>
      </p:sp>
      <p:sp>
        <p:nvSpPr>
          <p:cNvPr id="4" name="Footer Placeholder 3">
            <a:extLst>
              <a:ext uri="{FF2B5EF4-FFF2-40B4-BE49-F238E27FC236}">
                <a16:creationId xmlns:a16="http://schemas.microsoft.com/office/drawing/2014/main" id="{BA1EC5B2-B730-4880-8EC6-327D4D86D19A}"/>
              </a:ext>
            </a:extLst>
          </p:cNvPr>
          <p:cNvSpPr>
            <a:spLocks noGrp="1"/>
          </p:cNvSpPr>
          <p:nvPr>
            <p:ph type="ftr" sz="quarter" idx="2"/>
          </p:nvPr>
        </p:nvSpPr>
        <p:spPr>
          <a:xfrm>
            <a:off x="0" y="8916880"/>
            <a:ext cx="3077739" cy="471596"/>
          </a:xfrm>
          <a:prstGeom prst="rect">
            <a:avLst/>
          </a:prstGeom>
        </p:spPr>
        <p:txBody>
          <a:bodyPr vert="horz" lIns="94229" tIns="47114" rIns="94229" bIns="47114"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600FD729-819C-4158-B96F-049109E04942}"/>
              </a:ext>
            </a:extLst>
          </p:cNvPr>
          <p:cNvSpPr>
            <a:spLocks noGrp="1"/>
          </p:cNvSpPr>
          <p:nvPr>
            <p:ph type="sldNum" sz="quarter" idx="3"/>
          </p:nvPr>
        </p:nvSpPr>
        <p:spPr>
          <a:xfrm>
            <a:off x="4023503" y="8916880"/>
            <a:ext cx="3077739" cy="471596"/>
          </a:xfrm>
          <a:prstGeom prst="rect">
            <a:avLst/>
          </a:prstGeom>
        </p:spPr>
        <p:txBody>
          <a:bodyPr vert="horz" lIns="94229" tIns="47114" rIns="94229" bIns="47114" rtlCol="0" anchor="b"/>
          <a:lstStyle>
            <a:lvl1pPr algn="r">
              <a:defRPr sz="1200"/>
            </a:lvl1pPr>
          </a:lstStyle>
          <a:p>
            <a:fld id="{44588547-93FC-4461-8C70-D243E46538CB}" type="slidenum">
              <a:rPr lang="en-US" smtClean="0"/>
              <a:t>‹#›</a:t>
            </a:fld>
            <a:endParaRPr lang="en-US" dirty="0"/>
          </a:p>
        </p:txBody>
      </p:sp>
    </p:spTree>
    <p:extLst>
      <p:ext uri="{BB962C8B-B14F-4D97-AF65-F5344CB8AC3E}">
        <p14:creationId xmlns:p14="http://schemas.microsoft.com/office/powerpoint/2010/main" val="32236831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77739" cy="471054"/>
          </a:xfrm>
          <a:prstGeom prst="rect">
            <a:avLst/>
          </a:prstGeom>
        </p:spPr>
        <p:txBody>
          <a:bodyPr vert="horz" lIns="94229" tIns="47114" rIns="94229" bIns="47114" rtlCol="0"/>
          <a:lstStyle>
            <a:lvl1pPr algn="l">
              <a:defRPr sz="1200"/>
            </a:lvl1pPr>
          </a:lstStyle>
          <a:p>
            <a:endParaRPr lang="en-US" dirty="0"/>
          </a:p>
        </p:txBody>
      </p:sp>
      <p:sp>
        <p:nvSpPr>
          <p:cNvPr id="3" name="Date Placeholder 2"/>
          <p:cNvSpPr>
            <a:spLocks noGrp="1"/>
          </p:cNvSpPr>
          <p:nvPr>
            <p:ph type="dt" idx="1"/>
          </p:nvPr>
        </p:nvSpPr>
        <p:spPr>
          <a:xfrm>
            <a:off x="4023092" y="1"/>
            <a:ext cx="3077739" cy="471054"/>
          </a:xfrm>
          <a:prstGeom prst="rect">
            <a:avLst/>
          </a:prstGeom>
        </p:spPr>
        <p:txBody>
          <a:bodyPr vert="horz" lIns="94229" tIns="47114" rIns="94229" bIns="47114" rtlCol="0"/>
          <a:lstStyle>
            <a:lvl1pPr algn="r">
              <a:defRPr sz="1200"/>
            </a:lvl1pPr>
          </a:lstStyle>
          <a:p>
            <a:fld id="{1C592650-C62B-49F3-9F6E-93C0F56247E2}" type="datetimeFigureOut">
              <a:rPr lang="en-US" smtClean="0"/>
              <a:t>7/2/2019</a:t>
            </a:fld>
            <a:endParaRPr lang="en-US" dirty="0"/>
          </a:p>
        </p:txBody>
      </p:sp>
      <p:sp>
        <p:nvSpPr>
          <p:cNvPr id="4" name="Slide Image Placeholder 3"/>
          <p:cNvSpPr>
            <a:spLocks noGrp="1" noRot="1" noChangeAspect="1"/>
          </p:cNvSpPr>
          <p:nvPr>
            <p:ph type="sldImg" idx="2"/>
          </p:nvPr>
        </p:nvSpPr>
        <p:spPr>
          <a:xfrm>
            <a:off x="735013" y="1173163"/>
            <a:ext cx="5632450" cy="3168650"/>
          </a:xfrm>
          <a:prstGeom prst="rect">
            <a:avLst/>
          </a:prstGeom>
          <a:noFill/>
          <a:ln w="12700">
            <a:solidFill>
              <a:prstClr val="black"/>
            </a:solidFill>
          </a:ln>
        </p:spPr>
        <p:txBody>
          <a:bodyPr vert="horz" lIns="94229" tIns="47114" rIns="94229" bIns="47114" rtlCol="0" anchor="ctr"/>
          <a:lstStyle/>
          <a:p>
            <a:endParaRPr lang="en-US" dirty="0"/>
          </a:p>
        </p:txBody>
      </p:sp>
      <p:sp>
        <p:nvSpPr>
          <p:cNvPr id="5" name="Notes Placeholder 4"/>
          <p:cNvSpPr>
            <a:spLocks noGrp="1"/>
          </p:cNvSpPr>
          <p:nvPr>
            <p:ph type="body" sz="quarter" idx="3"/>
          </p:nvPr>
        </p:nvSpPr>
        <p:spPr>
          <a:xfrm>
            <a:off x="710248" y="4518203"/>
            <a:ext cx="5681980" cy="3696713"/>
          </a:xfrm>
          <a:prstGeom prst="rect">
            <a:avLst/>
          </a:prstGeom>
        </p:spPr>
        <p:txBody>
          <a:bodyPr vert="horz" lIns="94229" tIns="47114" rIns="94229" bIns="4711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dirty="0"/>
          </a:p>
        </p:txBody>
      </p:sp>
      <p:sp>
        <p:nvSpPr>
          <p:cNvPr id="7" name="Slide Number Placeholder 6"/>
          <p:cNvSpPr>
            <a:spLocks noGrp="1"/>
          </p:cNvSpPr>
          <p:nvPr>
            <p:ph type="sldNum" sz="quarter" idx="5"/>
          </p:nvPr>
        </p:nvSpPr>
        <p:spPr>
          <a:xfrm>
            <a:off x="4023092" y="8917422"/>
            <a:ext cx="3077739" cy="471053"/>
          </a:xfrm>
          <a:prstGeom prst="rect">
            <a:avLst/>
          </a:prstGeom>
        </p:spPr>
        <p:txBody>
          <a:bodyPr vert="horz" lIns="94229" tIns="47114" rIns="94229" bIns="47114" rtlCol="0" anchor="b"/>
          <a:lstStyle>
            <a:lvl1pPr algn="r">
              <a:defRPr sz="1200"/>
            </a:lvl1pPr>
          </a:lstStyle>
          <a:p>
            <a:fld id="{DF1C2B04-CA85-43F4-A304-314D046BEA4C}" type="slidenum">
              <a:rPr lang="en-US" smtClean="0"/>
              <a:t>‹#›</a:t>
            </a:fld>
            <a:endParaRPr lang="en-US" dirty="0"/>
          </a:p>
        </p:txBody>
      </p:sp>
    </p:spTree>
    <p:extLst>
      <p:ext uri="{BB962C8B-B14F-4D97-AF65-F5344CB8AC3E}">
        <p14:creationId xmlns:p14="http://schemas.microsoft.com/office/powerpoint/2010/main" val="27653517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1173163"/>
            <a:ext cx="5632450" cy="3168650"/>
          </a:xfrm>
        </p:spPr>
      </p:sp>
      <p:sp>
        <p:nvSpPr>
          <p:cNvPr id="3" name="Notes Placeholder 2"/>
          <p:cNvSpPr>
            <a:spLocks noGrp="1"/>
          </p:cNvSpPr>
          <p:nvPr>
            <p:ph type="body" idx="1"/>
          </p:nvPr>
        </p:nvSpPr>
        <p:spPr/>
        <p:txBody>
          <a:bodyPr/>
          <a:lstStyle/>
          <a:p>
            <a:r>
              <a:rPr lang="en-US" dirty="0"/>
              <a:t>Prayer</a:t>
            </a:r>
          </a:p>
          <a:p>
            <a:r>
              <a:rPr lang="en-US" dirty="0"/>
              <a:t>Devotion</a:t>
            </a:r>
          </a:p>
        </p:txBody>
      </p:sp>
      <p:sp>
        <p:nvSpPr>
          <p:cNvPr id="4" name="Slide Number Placeholder 3"/>
          <p:cNvSpPr>
            <a:spLocks noGrp="1"/>
          </p:cNvSpPr>
          <p:nvPr>
            <p:ph type="sldNum" sz="quarter" idx="5"/>
          </p:nvPr>
        </p:nvSpPr>
        <p:spPr/>
        <p:txBody>
          <a:bodyPr/>
          <a:lstStyle/>
          <a:p>
            <a:fld id="{DF1C2B04-CA85-43F4-A304-314D046BEA4C}" type="slidenum">
              <a:rPr lang="en-US" smtClean="0"/>
              <a:t>1</a:t>
            </a:fld>
            <a:endParaRPr lang="en-US" dirty="0"/>
          </a:p>
        </p:txBody>
      </p:sp>
    </p:spTree>
    <p:extLst>
      <p:ext uri="{BB962C8B-B14F-4D97-AF65-F5344CB8AC3E}">
        <p14:creationId xmlns:p14="http://schemas.microsoft.com/office/powerpoint/2010/main" val="9707769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1173163"/>
            <a:ext cx="5632450" cy="3168650"/>
          </a:xfrm>
        </p:spPr>
      </p:sp>
      <p:sp>
        <p:nvSpPr>
          <p:cNvPr id="3" name="Notes Placeholder 2"/>
          <p:cNvSpPr>
            <a:spLocks noGrp="1"/>
          </p:cNvSpPr>
          <p:nvPr>
            <p:ph type="body" idx="1"/>
          </p:nvPr>
        </p:nvSpPr>
        <p:spPr/>
        <p:txBody>
          <a:bodyPr/>
          <a:lstStyle/>
          <a:p>
            <a:r>
              <a:rPr lang="en-US" dirty="0"/>
              <a:t>Make up of an Advisory Council and roles are detailed in the Advisory Council Operating Procedures. Working with a plan. The better we do our jobs on Advisory Councils the smoother our Continuing Ministry and weekends will run. We want to be continually growing and informing our volunteers to  work alongside the council especially in the areas of fundraising, recruiting and outreach. The support of the community eases the pressure on the Advisory Council while growing the ministry. Including community volunteers requires a plan.</a:t>
            </a:r>
          </a:p>
        </p:txBody>
      </p:sp>
      <p:sp>
        <p:nvSpPr>
          <p:cNvPr id="4" name="Slide Number Placeholder 3"/>
          <p:cNvSpPr>
            <a:spLocks noGrp="1"/>
          </p:cNvSpPr>
          <p:nvPr>
            <p:ph type="sldNum" sz="quarter" idx="5"/>
          </p:nvPr>
        </p:nvSpPr>
        <p:spPr/>
        <p:txBody>
          <a:bodyPr/>
          <a:lstStyle/>
          <a:p>
            <a:fld id="{DF1C2B04-CA85-43F4-A304-314D046BEA4C}" type="slidenum">
              <a:rPr lang="en-US" smtClean="0"/>
              <a:t>11</a:t>
            </a:fld>
            <a:endParaRPr lang="en-US" dirty="0"/>
          </a:p>
        </p:txBody>
      </p:sp>
    </p:spTree>
    <p:extLst>
      <p:ext uri="{BB962C8B-B14F-4D97-AF65-F5344CB8AC3E}">
        <p14:creationId xmlns:p14="http://schemas.microsoft.com/office/powerpoint/2010/main" val="22282761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1C2B04-CA85-43F4-A304-314D046BEA4C}" type="slidenum">
              <a:rPr lang="en-US" smtClean="0"/>
              <a:t>12</a:t>
            </a:fld>
            <a:endParaRPr lang="en-US" dirty="0"/>
          </a:p>
        </p:txBody>
      </p:sp>
    </p:spTree>
    <p:extLst>
      <p:ext uri="{BB962C8B-B14F-4D97-AF65-F5344CB8AC3E}">
        <p14:creationId xmlns:p14="http://schemas.microsoft.com/office/powerpoint/2010/main" val="3363822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Sometimes we get so focused on the lists that need to be accomplished we forget the vital role relationships play in leading levels of the ministry.</a:t>
            </a:r>
          </a:p>
        </p:txBody>
      </p:sp>
      <p:sp>
        <p:nvSpPr>
          <p:cNvPr id="4" name="Slide Number Placeholder 3"/>
          <p:cNvSpPr>
            <a:spLocks noGrp="1"/>
          </p:cNvSpPr>
          <p:nvPr>
            <p:ph type="sldNum" sz="quarter" idx="5"/>
          </p:nvPr>
        </p:nvSpPr>
        <p:spPr/>
        <p:txBody>
          <a:bodyPr/>
          <a:lstStyle/>
          <a:p>
            <a:fld id="{DF1C2B04-CA85-43F4-A304-314D046BEA4C}" type="slidenum">
              <a:rPr lang="en-US" smtClean="0"/>
              <a:t>13</a:t>
            </a:fld>
            <a:endParaRPr lang="en-US" dirty="0"/>
          </a:p>
        </p:txBody>
      </p:sp>
    </p:spTree>
    <p:extLst>
      <p:ext uri="{BB962C8B-B14F-4D97-AF65-F5344CB8AC3E}">
        <p14:creationId xmlns:p14="http://schemas.microsoft.com/office/powerpoint/2010/main" val="21310283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1173163"/>
            <a:ext cx="5632450" cy="3168650"/>
          </a:xfrm>
        </p:spPr>
      </p:sp>
      <p:sp>
        <p:nvSpPr>
          <p:cNvPr id="3" name="Notes Placeholder 2"/>
          <p:cNvSpPr>
            <a:spLocks noGrp="1"/>
          </p:cNvSpPr>
          <p:nvPr>
            <p:ph type="body" idx="1"/>
          </p:nvPr>
        </p:nvSpPr>
        <p:spPr/>
        <p:txBody>
          <a:bodyPr/>
          <a:lstStyle/>
          <a:p>
            <a:r>
              <a:rPr lang="en-US" dirty="0"/>
              <a:t>Everything we do comes back to building good relationships. </a:t>
            </a:r>
          </a:p>
          <a:p>
            <a:endParaRPr lang="en-US" dirty="0"/>
          </a:p>
          <a:p>
            <a:r>
              <a:rPr lang="en-US" dirty="0"/>
              <a:t>Starting with our own relationship with God and outward to those we serve and volunteer with. </a:t>
            </a:r>
          </a:p>
          <a:p>
            <a:endParaRPr lang="en-US" dirty="0"/>
          </a:p>
        </p:txBody>
      </p:sp>
      <p:sp>
        <p:nvSpPr>
          <p:cNvPr id="4" name="Slide Number Placeholder 3"/>
          <p:cNvSpPr>
            <a:spLocks noGrp="1"/>
          </p:cNvSpPr>
          <p:nvPr>
            <p:ph type="sldNum" sz="quarter" idx="5"/>
          </p:nvPr>
        </p:nvSpPr>
        <p:spPr/>
        <p:txBody>
          <a:bodyPr/>
          <a:lstStyle/>
          <a:p>
            <a:fld id="{DF1C2B04-CA85-43F4-A304-314D046BEA4C}" type="slidenum">
              <a:rPr lang="en-US" smtClean="0"/>
              <a:t>14</a:t>
            </a:fld>
            <a:endParaRPr lang="en-US" dirty="0"/>
          </a:p>
        </p:txBody>
      </p:sp>
    </p:spTree>
    <p:extLst>
      <p:ext uri="{BB962C8B-B14F-4D97-AF65-F5344CB8AC3E}">
        <p14:creationId xmlns:p14="http://schemas.microsoft.com/office/powerpoint/2010/main" val="4411603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Chaplain acts as our go between. Some need reassurance of our mission to come along side and empower not replace or challenge. Be aware of balancing ministry in an institutional setting. Are there ways to be encouraging? Program manuals spell out our commitment of respecting that we are guests in the Warden’s house. Handing them our 346 page manual is a bit overwhelming, give specific references,  communicate. </a:t>
            </a:r>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DF1C2B04-CA85-43F4-A304-314D046BEA4C}" type="slidenum">
              <a:rPr lang="en-US" smtClean="0"/>
              <a:t>15</a:t>
            </a:fld>
            <a:endParaRPr lang="en-US" dirty="0"/>
          </a:p>
        </p:txBody>
      </p:sp>
    </p:spTree>
    <p:extLst>
      <p:ext uri="{BB962C8B-B14F-4D97-AF65-F5344CB8AC3E}">
        <p14:creationId xmlns:p14="http://schemas.microsoft.com/office/powerpoint/2010/main" val="25873065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2289">
              <a:defRPr/>
            </a:pPr>
            <a:r>
              <a:rPr lang="en-US" dirty="0"/>
              <a:t>Administration = warden, security or designee.  Institutional Liaison is pivotal in building a good working relationship. Listening in Love is the greatest tool, hear with grace. Remember there are burdens we may be unaware of, security threats, understaffing…. Sometimes complaints just need acknowledgement of frustration/ understanding. How can we come alongside? If only in praying for eyes to see the value Kairos brings to the community.</a:t>
            </a:r>
          </a:p>
          <a:p>
            <a:endParaRPr lang="en-US" dirty="0"/>
          </a:p>
        </p:txBody>
      </p:sp>
      <p:sp>
        <p:nvSpPr>
          <p:cNvPr id="4" name="Slide Number Placeholder 3"/>
          <p:cNvSpPr>
            <a:spLocks noGrp="1"/>
          </p:cNvSpPr>
          <p:nvPr>
            <p:ph type="sldNum" sz="quarter" idx="5"/>
          </p:nvPr>
        </p:nvSpPr>
        <p:spPr/>
        <p:txBody>
          <a:bodyPr/>
          <a:lstStyle/>
          <a:p>
            <a:fld id="{DF1C2B04-CA85-43F4-A304-314D046BEA4C}" type="slidenum">
              <a:rPr lang="en-US" smtClean="0"/>
              <a:t>16</a:t>
            </a:fld>
            <a:endParaRPr lang="en-US" dirty="0"/>
          </a:p>
        </p:txBody>
      </p:sp>
    </p:spTree>
    <p:extLst>
      <p:ext uri="{BB962C8B-B14F-4D97-AF65-F5344CB8AC3E}">
        <p14:creationId xmlns:p14="http://schemas.microsoft.com/office/powerpoint/2010/main" val="15735065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2289">
              <a:defRPr/>
            </a:pPr>
            <a:r>
              <a:rPr lang="en-US" dirty="0"/>
              <a:t>Continuing Ministry the heart of our goal. Prayer and support. Mentoring in Torch is critical. </a:t>
            </a:r>
          </a:p>
          <a:p>
            <a:r>
              <a:rPr lang="en-US" dirty="0"/>
              <a:t>We operate continuing ministry within the requirements of each institution. Kairos Prison Ministry International has best practices as a goal. </a:t>
            </a:r>
          </a:p>
        </p:txBody>
      </p:sp>
      <p:sp>
        <p:nvSpPr>
          <p:cNvPr id="4" name="Slide Number Placeholder 3"/>
          <p:cNvSpPr>
            <a:spLocks noGrp="1"/>
          </p:cNvSpPr>
          <p:nvPr>
            <p:ph type="sldNum" sz="quarter" idx="5"/>
          </p:nvPr>
        </p:nvSpPr>
        <p:spPr/>
        <p:txBody>
          <a:bodyPr/>
          <a:lstStyle/>
          <a:p>
            <a:fld id="{DF1C2B04-CA85-43F4-A304-314D046BEA4C}" type="slidenum">
              <a:rPr lang="en-US" smtClean="0"/>
              <a:t>17</a:t>
            </a:fld>
            <a:endParaRPr lang="en-US" dirty="0"/>
          </a:p>
        </p:txBody>
      </p:sp>
    </p:spTree>
    <p:extLst>
      <p:ext uri="{BB962C8B-B14F-4D97-AF65-F5344CB8AC3E}">
        <p14:creationId xmlns:p14="http://schemas.microsoft.com/office/powerpoint/2010/main" val="26151870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1173163"/>
            <a:ext cx="5632450" cy="3168650"/>
          </a:xfrm>
        </p:spPr>
      </p:sp>
      <p:sp>
        <p:nvSpPr>
          <p:cNvPr id="3" name="Notes Placeholder 2"/>
          <p:cNvSpPr>
            <a:spLocks noGrp="1"/>
          </p:cNvSpPr>
          <p:nvPr>
            <p:ph type="body" idx="1"/>
          </p:nvPr>
        </p:nvSpPr>
        <p:spPr/>
        <p:txBody>
          <a:bodyPr/>
          <a:lstStyle/>
          <a:p>
            <a:r>
              <a:rPr lang="en-US" dirty="0"/>
              <a:t>Remember why we answered the call and maintain awareness that Jesus is our example.</a:t>
            </a:r>
          </a:p>
          <a:p>
            <a:endParaRPr lang="en-US" dirty="0"/>
          </a:p>
          <a:p>
            <a:r>
              <a:rPr lang="en-US" dirty="0"/>
              <a:t>How often do 14 people all have the same solutions for an issue?  </a:t>
            </a:r>
          </a:p>
          <a:p>
            <a:r>
              <a:rPr lang="en-US" dirty="0"/>
              <a:t>Each have been created to serve uniquely.  Appreciate our differences they make the body strong and creatively capable. </a:t>
            </a:r>
          </a:p>
          <a:p>
            <a:r>
              <a:rPr lang="en-US" dirty="0"/>
              <a:t>Extend the same grace to each other as we do to those we go out and serve.</a:t>
            </a:r>
          </a:p>
          <a:p>
            <a:r>
              <a:rPr lang="en-US" dirty="0"/>
              <a:t>Relationships allow us to be there for each other, encouraging and motivating growth as opposed to criticism or judgement. We all have times that we need someone to come along side. </a:t>
            </a:r>
          </a:p>
          <a:p>
            <a:r>
              <a:rPr lang="en-US" dirty="0"/>
              <a:t>When there are situations that call for resolution Matthew 18 is your starting point. </a:t>
            </a:r>
            <a:r>
              <a:rPr lang="en-US" b="1" dirty="0"/>
              <a:t>Many can be solved with a reminder of our commitment, referral to the Program manuals, the 4 foundational documents and the Kairos Code of conduct. There are clear processes provided for disciplinary solutions in the Program Manual, Advisory Council Operating Procedures, Kairos Code of Conduct</a:t>
            </a:r>
          </a:p>
        </p:txBody>
      </p:sp>
      <p:sp>
        <p:nvSpPr>
          <p:cNvPr id="4" name="Slide Number Placeholder 3"/>
          <p:cNvSpPr>
            <a:spLocks noGrp="1"/>
          </p:cNvSpPr>
          <p:nvPr>
            <p:ph type="sldNum" sz="quarter" idx="5"/>
          </p:nvPr>
        </p:nvSpPr>
        <p:spPr/>
        <p:txBody>
          <a:bodyPr/>
          <a:lstStyle/>
          <a:p>
            <a:fld id="{DF1C2B04-CA85-43F4-A304-314D046BEA4C}" type="slidenum">
              <a:rPr lang="en-US" smtClean="0"/>
              <a:t>18</a:t>
            </a:fld>
            <a:endParaRPr lang="en-US" dirty="0"/>
          </a:p>
        </p:txBody>
      </p:sp>
    </p:spTree>
    <p:extLst>
      <p:ext uri="{BB962C8B-B14F-4D97-AF65-F5344CB8AC3E}">
        <p14:creationId xmlns:p14="http://schemas.microsoft.com/office/powerpoint/2010/main" val="30368548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1173163"/>
            <a:ext cx="5632450" cy="3168650"/>
          </a:xfrm>
        </p:spPr>
      </p:sp>
      <p:sp>
        <p:nvSpPr>
          <p:cNvPr id="3" name="Notes Placeholder 2"/>
          <p:cNvSpPr>
            <a:spLocks noGrp="1"/>
          </p:cNvSpPr>
          <p:nvPr>
            <p:ph type="body" idx="1"/>
          </p:nvPr>
        </p:nvSpPr>
        <p:spPr/>
        <p:txBody>
          <a:bodyPr/>
          <a:lstStyle/>
          <a:p>
            <a:r>
              <a:rPr lang="en-US" dirty="0"/>
              <a:t>Weekend Leaders should be attending advisory council meetings at least 6 months prior to the scheduled weekends. Builds relationship and knowledge of advisory council goals. The team training is the first time many volunteers will be exposed to the total Kairos method including the important part </a:t>
            </a:r>
            <a:r>
              <a:rPr lang="en-US" b="1" dirty="0"/>
              <a:t>everyone</a:t>
            </a:r>
            <a:r>
              <a:rPr lang="en-US" dirty="0"/>
              <a:t> plays in recruiting, fundraising, and continuing ministry. Many do not know that when they said yes they were part of something so much bigger than us. </a:t>
            </a:r>
          </a:p>
          <a:p>
            <a:endParaRPr lang="en-US" dirty="0"/>
          </a:p>
          <a:p>
            <a:r>
              <a:rPr lang="en-US" dirty="0"/>
              <a:t>Encourage team meetings to be engaging. The Riverbanks are wider in the formation process. Use prayer and creativity to challenge team members, new and experienced, to grow in Christ and discover purpose. Meetings shouldn’t be the same old thing. Join the adventure with Christ! Team formation is also the time to be purposeful in building and mentoring future leaders for weekends and other ministry needs. </a:t>
            </a:r>
          </a:p>
          <a:p>
            <a:endParaRPr lang="en-US" dirty="0"/>
          </a:p>
          <a:p>
            <a:r>
              <a:rPr lang="en-US" dirty="0"/>
              <a:t>Observing leaders have the opportunity to see the support available.</a:t>
            </a:r>
          </a:p>
          <a:p>
            <a:r>
              <a:rPr lang="en-US" dirty="0"/>
              <a:t>Advising leaders need to be approved wisely to ensure continuity of Advisory Council goals and program Riverbanks. </a:t>
            </a:r>
          </a:p>
        </p:txBody>
      </p:sp>
      <p:sp>
        <p:nvSpPr>
          <p:cNvPr id="4" name="Slide Number Placeholder 3"/>
          <p:cNvSpPr>
            <a:spLocks noGrp="1"/>
          </p:cNvSpPr>
          <p:nvPr>
            <p:ph type="sldNum" sz="quarter" idx="5"/>
          </p:nvPr>
        </p:nvSpPr>
        <p:spPr/>
        <p:txBody>
          <a:bodyPr/>
          <a:lstStyle/>
          <a:p>
            <a:fld id="{DF1C2B04-CA85-43F4-A304-314D046BEA4C}" type="slidenum">
              <a:rPr lang="en-US" smtClean="0"/>
              <a:t>19</a:t>
            </a:fld>
            <a:endParaRPr lang="en-US" dirty="0"/>
          </a:p>
        </p:txBody>
      </p:sp>
    </p:spTree>
    <p:extLst>
      <p:ext uri="{BB962C8B-B14F-4D97-AF65-F5344CB8AC3E}">
        <p14:creationId xmlns:p14="http://schemas.microsoft.com/office/powerpoint/2010/main" val="297589858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team building process is our opportunity to pass on opportunities to share in the continuing needs of the ministry through creative focused training. Our relationship with team members comes through personal involvement and commitment also through good communication of expectations to weekend leaders. It is the opportunity to find those we are called to bring along. </a:t>
            </a:r>
          </a:p>
        </p:txBody>
      </p:sp>
      <p:sp>
        <p:nvSpPr>
          <p:cNvPr id="4" name="Slide Number Placeholder 3"/>
          <p:cNvSpPr>
            <a:spLocks noGrp="1"/>
          </p:cNvSpPr>
          <p:nvPr>
            <p:ph type="sldNum" sz="quarter" idx="5"/>
          </p:nvPr>
        </p:nvSpPr>
        <p:spPr/>
        <p:txBody>
          <a:bodyPr/>
          <a:lstStyle/>
          <a:p>
            <a:fld id="{DF1C2B04-CA85-43F4-A304-314D046BEA4C}" type="slidenum">
              <a:rPr lang="en-US" smtClean="0"/>
              <a:t>20</a:t>
            </a:fld>
            <a:endParaRPr lang="en-US" dirty="0"/>
          </a:p>
        </p:txBody>
      </p:sp>
    </p:spTree>
    <p:extLst>
      <p:ext uri="{BB962C8B-B14F-4D97-AF65-F5344CB8AC3E}">
        <p14:creationId xmlns:p14="http://schemas.microsoft.com/office/powerpoint/2010/main" val="24750074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1173163"/>
            <a:ext cx="5632450" cy="3168650"/>
          </a:xfrm>
        </p:spPr>
      </p:sp>
      <p:sp>
        <p:nvSpPr>
          <p:cNvPr id="3" name="Notes Placeholder 2"/>
          <p:cNvSpPr>
            <a:spLocks noGrp="1"/>
          </p:cNvSpPr>
          <p:nvPr>
            <p:ph type="body" idx="1"/>
          </p:nvPr>
        </p:nvSpPr>
        <p:spPr/>
        <p:txBody>
          <a:bodyPr/>
          <a:lstStyle/>
          <a:p>
            <a:r>
              <a:rPr lang="en-US" dirty="0"/>
              <a:t>When you said yes to serving in Kairos Prison Ministry International, you became part of something so much bigger than your Advisory Council, bigger than your state. Part of changing one heart, changing communities, impacting the world!</a:t>
            </a:r>
          </a:p>
        </p:txBody>
      </p:sp>
      <p:sp>
        <p:nvSpPr>
          <p:cNvPr id="4" name="Slide Number Placeholder 3"/>
          <p:cNvSpPr>
            <a:spLocks noGrp="1"/>
          </p:cNvSpPr>
          <p:nvPr>
            <p:ph type="sldNum" sz="quarter" idx="5"/>
          </p:nvPr>
        </p:nvSpPr>
        <p:spPr/>
        <p:txBody>
          <a:bodyPr/>
          <a:lstStyle/>
          <a:p>
            <a:fld id="{DF1C2B04-CA85-43F4-A304-314D046BEA4C}" type="slidenum">
              <a:rPr lang="en-US" smtClean="0"/>
              <a:t>3</a:t>
            </a:fld>
            <a:endParaRPr lang="en-US" dirty="0"/>
          </a:p>
        </p:txBody>
      </p:sp>
    </p:spTree>
    <p:extLst>
      <p:ext uri="{BB962C8B-B14F-4D97-AF65-F5344CB8AC3E}">
        <p14:creationId xmlns:p14="http://schemas.microsoft.com/office/powerpoint/2010/main" val="41309283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1173163"/>
            <a:ext cx="5632450" cy="31686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1C2B04-CA85-43F4-A304-314D046BEA4C}" type="slidenum">
              <a:rPr lang="en-US" smtClean="0"/>
              <a:t>21</a:t>
            </a:fld>
            <a:endParaRPr lang="en-US" dirty="0"/>
          </a:p>
        </p:txBody>
      </p:sp>
    </p:spTree>
    <p:extLst>
      <p:ext uri="{BB962C8B-B14F-4D97-AF65-F5344CB8AC3E}">
        <p14:creationId xmlns:p14="http://schemas.microsoft.com/office/powerpoint/2010/main" val="404334860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Many hands make light work.</a:t>
            </a:r>
          </a:p>
          <a:p>
            <a:r>
              <a:rPr lang="en-US" dirty="0"/>
              <a:t>Advisory Councils need the community to rally success. </a:t>
            </a:r>
          </a:p>
          <a:p>
            <a:r>
              <a:rPr lang="en-US" dirty="0"/>
              <a:t>Many of our functions play well together. Examples…… line dance is advertised as a fundraiser but can be used to recruit and build the body even build relationships in the institution. Our last one we had an officer come as a guest. Possibilities of coordinated efforts are limitless. </a:t>
            </a:r>
          </a:p>
          <a:p>
            <a:endParaRPr lang="en-US" dirty="0"/>
          </a:p>
          <a:p>
            <a:r>
              <a:rPr lang="en-US" dirty="0"/>
              <a:t>It is necessary to have the means and foresight to make our communities aware of opportunities to share and grow Kairos. </a:t>
            </a:r>
          </a:p>
        </p:txBody>
      </p:sp>
      <p:sp>
        <p:nvSpPr>
          <p:cNvPr id="4" name="Slide Number Placeholder 3"/>
          <p:cNvSpPr>
            <a:spLocks noGrp="1"/>
          </p:cNvSpPr>
          <p:nvPr>
            <p:ph type="sldNum" sz="quarter" idx="5"/>
          </p:nvPr>
        </p:nvSpPr>
        <p:spPr/>
        <p:txBody>
          <a:bodyPr/>
          <a:lstStyle/>
          <a:p>
            <a:fld id="{DF1C2B04-CA85-43F4-A304-314D046BEA4C}" type="slidenum">
              <a:rPr lang="en-US" smtClean="0"/>
              <a:t>22</a:t>
            </a:fld>
            <a:endParaRPr lang="en-US" dirty="0"/>
          </a:p>
        </p:txBody>
      </p:sp>
    </p:spTree>
    <p:extLst>
      <p:ext uri="{BB962C8B-B14F-4D97-AF65-F5344CB8AC3E}">
        <p14:creationId xmlns:p14="http://schemas.microsoft.com/office/powerpoint/2010/main" val="43499162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 willing to set our own agendas aside. </a:t>
            </a:r>
          </a:p>
          <a:p>
            <a:r>
              <a:rPr lang="en-US" dirty="0"/>
              <a:t>None of this happens by accident. </a:t>
            </a:r>
          </a:p>
        </p:txBody>
      </p:sp>
      <p:sp>
        <p:nvSpPr>
          <p:cNvPr id="4" name="Slide Number Placeholder 3"/>
          <p:cNvSpPr>
            <a:spLocks noGrp="1"/>
          </p:cNvSpPr>
          <p:nvPr>
            <p:ph type="sldNum" sz="quarter" idx="5"/>
          </p:nvPr>
        </p:nvSpPr>
        <p:spPr/>
        <p:txBody>
          <a:bodyPr/>
          <a:lstStyle/>
          <a:p>
            <a:fld id="{DF1C2B04-CA85-43F4-A304-314D046BEA4C}" type="slidenum">
              <a:rPr lang="en-US" smtClean="0"/>
              <a:t>23</a:t>
            </a:fld>
            <a:endParaRPr lang="en-US" dirty="0"/>
          </a:p>
        </p:txBody>
      </p:sp>
    </p:spTree>
    <p:extLst>
      <p:ext uri="{BB962C8B-B14F-4D97-AF65-F5344CB8AC3E}">
        <p14:creationId xmlns:p14="http://schemas.microsoft.com/office/powerpoint/2010/main" val="400005951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Elected by the community to serve. </a:t>
            </a:r>
          </a:p>
          <a:p>
            <a:r>
              <a:rPr lang="en-US" dirty="0"/>
              <a:t>Active members in Kairos within last 2 years (active = note there are other actives outside of weekend service that qualify as active) active in their church, part of an accountability group. We strive to have qualified and committed individuals.</a:t>
            </a:r>
          </a:p>
          <a:p>
            <a:r>
              <a:rPr lang="en-US" dirty="0"/>
              <a:t>Once elected to the Advisory Councils, members elect each other to the voting positions.</a:t>
            </a:r>
          </a:p>
        </p:txBody>
      </p:sp>
      <p:sp>
        <p:nvSpPr>
          <p:cNvPr id="4" name="Slide Number Placeholder 3"/>
          <p:cNvSpPr>
            <a:spLocks noGrp="1"/>
          </p:cNvSpPr>
          <p:nvPr>
            <p:ph type="sldNum" sz="quarter" idx="5"/>
          </p:nvPr>
        </p:nvSpPr>
        <p:spPr/>
        <p:txBody>
          <a:bodyPr/>
          <a:lstStyle/>
          <a:p>
            <a:fld id="{DF1C2B04-CA85-43F4-A304-314D046BEA4C}" type="slidenum">
              <a:rPr lang="en-US" smtClean="0"/>
              <a:t>24</a:t>
            </a:fld>
            <a:endParaRPr lang="en-US" dirty="0"/>
          </a:p>
        </p:txBody>
      </p:sp>
    </p:spTree>
    <p:extLst>
      <p:ext uri="{BB962C8B-B14F-4D97-AF65-F5344CB8AC3E}">
        <p14:creationId xmlns:p14="http://schemas.microsoft.com/office/powerpoint/2010/main" val="150347268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 relationships, be observant, ask, follow through and mentoring. Invest personal time in our future leaders. The Holy Spirit leads.</a:t>
            </a:r>
          </a:p>
        </p:txBody>
      </p:sp>
      <p:sp>
        <p:nvSpPr>
          <p:cNvPr id="4" name="Slide Number Placeholder 3"/>
          <p:cNvSpPr>
            <a:spLocks noGrp="1"/>
          </p:cNvSpPr>
          <p:nvPr>
            <p:ph type="sldNum" sz="quarter" idx="5"/>
          </p:nvPr>
        </p:nvSpPr>
        <p:spPr/>
        <p:txBody>
          <a:bodyPr/>
          <a:lstStyle/>
          <a:p>
            <a:fld id="{DF1C2B04-CA85-43F4-A304-314D046BEA4C}" type="slidenum">
              <a:rPr lang="en-US" smtClean="0"/>
              <a:t>25</a:t>
            </a:fld>
            <a:endParaRPr lang="en-US" dirty="0"/>
          </a:p>
        </p:txBody>
      </p:sp>
    </p:spTree>
    <p:extLst>
      <p:ext uri="{BB962C8B-B14F-4D97-AF65-F5344CB8AC3E}">
        <p14:creationId xmlns:p14="http://schemas.microsoft.com/office/powerpoint/2010/main" val="119647495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process requires us to understand that each situation is unique and we must have committed people and follow through with prayer and flexibility.</a:t>
            </a:r>
          </a:p>
          <a:p>
            <a:r>
              <a:rPr lang="en-US" dirty="0"/>
              <a:t>Make sure that before beginning a New Startup, you have permission from your State Chapter Committee. </a:t>
            </a:r>
          </a:p>
          <a:p>
            <a:r>
              <a:rPr lang="en-US" dirty="0"/>
              <a:t>Use all tools, our Operating Procedures,  the “New Starts Guide”, MyKairos.org, State Chapter Committees and Program Coordinators.</a:t>
            </a:r>
          </a:p>
          <a:p>
            <a:endParaRPr lang="en-US" dirty="0"/>
          </a:p>
        </p:txBody>
      </p:sp>
      <p:sp>
        <p:nvSpPr>
          <p:cNvPr id="4" name="Slide Number Placeholder 3"/>
          <p:cNvSpPr>
            <a:spLocks noGrp="1"/>
          </p:cNvSpPr>
          <p:nvPr>
            <p:ph type="sldNum" sz="quarter" idx="5"/>
          </p:nvPr>
        </p:nvSpPr>
        <p:spPr/>
        <p:txBody>
          <a:bodyPr/>
          <a:lstStyle/>
          <a:p>
            <a:fld id="{DF1C2B04-CA85-43F4-A304-314D046BEA4C}" type="slidenum">
              <a:rPr lang="en-US" smtClean="0"/>
              <a:t>26</a:t>
            </a:fld>
            <a:endParaRPr lang="en-US" dirty="0"/>
          </a:p>
        </p:txBody>
      </p:sp>
    </p:spTree>
    <p:extLst>
      <p:ext uri="{BB962C8B-B14F-4D97-AF65-F5344CB8AC3E}">
        <p14:creationId xmlns:p14="http://schemas.microsoft.com/office/powerpoint/2010/main" val="100586703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goal as our community leaders is to cultivate a place for people and relationships to flourish. To set in place plans and procedures, within the Riverbanks, to make volunteers enthusiastic participants on many aspects of Kairos ministry, leadership, recruiting, fundraising, continuing ministry, and planning. To anticipate ministry needs before they are emergencies. </a:t>
            </a:r>
          </a:p>
        </p:txBody>
      </p:sp>
      <p:sp>
        <p:nvSpPr>
          <p:cNvPr id="4" name="Slide Number Placeholder 3"/>
          <p:cNvSpPr>
            <a:spLocks noGrp="1"/>
          </p:cNvSpPr>
          <p:nvPr>
            <p:ph type="sldNum" sz="quarter" idx="5"/>
          </p:nvPr>
        </p:nvSpPr>
        <p:spPr/>
        <p:txBody>
          <a:bodyPr/>
          <a:lstStyle/>
          <a:p>
            <a:fld id="{DF1C2B04-CA85-43F4-A304-314D046BEA4C}" type="slidenum">
              <a:rPr lang="en-US" smtClean="0"/>
              <a:t>27</a:t>
            </a:fld>
            <a:endParaRPr lang="en-US" dirty="0"/>
          </a:p>
        </p:txBody>
      </p:sp>
    </p:spTree>
    <p:extLst>
      <p:ext uri="{BB962C8B-B14F-4D97-AF65-F5344CB8AC3E}">
        <p14:creationId xmlns:p14="http://schemas.microsoft.com/office/powerpoint/2010/main" val="355470879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Questions and Discussion</a:t>
            </a:r>
          </a:p>
          <a:p>
            <a:r>
              <a:rPr lang="en-US" dirty="0"/>
              <a:t>End in Prayer</a:t>
            </a:r>
          </a:p>
        </p:txBody>
      </p:sp>
      <p:sp>
        <p:nvSpPr>
          <p:cNvPr id="4" name="Slide Number Placeholder 3"/>
          <p:cNvSpPr>
            <a:spLocks noGrp="1"/>
          </p:cNvSpPr>
          <p:nvPr>
            <p:ph type="sldNum" sz="quarter" idx="5"/>
          </p:nvPr>
        </p:nvSpPr>
        <p:spPr/>
        <p:txBody>
          <a:bodyPr/>
          <a:lstStyle/>
          <a:p>
            <a:fld id="{DF1C2B04-CA85-43F4-A304-314D046BEA4C}" type="slidenum">
              <a:rPr lang="en-US" smtClean="0"/>
              <a:t>28</a:t>
            </a:fld>
            <a:endParaRPr lang="en-US" dirty="0"/>
          </a:p>
        </p:txBody>
      </p:sp>
    </p:spTree>
    <p:extLst>
      <p:ext uri="{BB962C8B-B14F-4D97-AF65-F5344CB8AC3E}">
        <p14:creationId xmlns:p14="http://schemas.microsoft.com/office/powerpoint/2010/main" val="38211192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1173163"/>
            <a:ext cx="5632450" cy="3168650"/>
          </a:xfrm>
        </p:spPr>
      </p:sp>
      <p:sp>
        <p:nvSpPr>
          <p:cNvPr id="3" name="Notes Placeholder 2"/>
          <p:cNvSpPr>
            <a:spLocks noGrp="1"/>
          </p:cNvSpPr>
          <p:nvPr>
            <p:ph type="body" idx="1"/>
          </p:nvPr>
        </p:nvSpPr>
        <p:spPr/>
        <p:txBody>
          <a:bodyPr/>
          <a:lstStyle/>
          <a:p>
            <a:r>
              <a:rPr lang="en-US" dirty="0"/>
              <a:t>Each of us serve as part of the Body of Christ in this Kairos Prison Ministry International under the Advisory Council Operating Procedures. In 3 settings, with 3 audiences. But with the SAME…..</a:t>
            </a:r>
          </a:p>
        </p:txBody>
      </p:sp>
      <p:sp>
        <p:nvSpPr>
          <p:cNvPr id="4" name="Slide Number Placeholder 3"/>
          <p:cNvSpPr>
            <a:spLocks noGrp="1"/>
          </p:cNvSpPr>
          <p:nvPr>
            <p:ph type="sldNum" sz="quarter" idx="5"/>
          </p:nvPr>
        </p:nvSpPr>
        <p:spPr/>
        <p:txBody>
          <a:bodyPr/>
          <a:lstStyle/>
          <a:p>
            <a:fld id="{DF1C2B04-CA85-43F4-A304-314D046BEA4C}" type="slidenum">
              <a:rPr lang="en-US" smtClean="0"/>
              <a:t>4</a:t>
            </a:fld>
            <a:endParaRPr lang="en-US" dirty="0"/>
          </a:p>
        </p:txBody>
      </p:sp>
    </p:spTree>
    <p:extLst>
      <p:ext uri="{BB962C8B-B14F-4D97-AF65-F5344CB8AC3E}">
        <p14:creationId xmlns:p14="http://schemas.microsoft.com/office/powerpoint/2010/main" val="14723173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1173163"/>
            <a:ext cx="5632450" cy="31686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BBDB2C4-B9AD-46DC-8753-90DE8FF4F823}" type="slidenum">
              <a:rPr lang="en-US" smtClean="0"/>
              <a:t>5</a:t>
            </a:fld>
            <a:endParaRPr lang="en-US" dirty="0"/>
          </a:p>
        </p:txBody>
      </p:sp>
    </p:spTree>
    <p:extLst>
      <p:ext uri="{BB962C8B-B14F-4D97-AF65-F5344CB8AC3E}">
        <p14:creationId xmlns:p14="http://schemas.microsoft.com/office/powerpoint/2010/main" val="10986452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xfrm>
            <a:off x="735013" y="1173163"/>
            <a:ext cx="5632450" cy="31686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ctr">
              <a:spcBef>
                <a:spcPct val="0"/>
              </a:spcBef>
            </a:pPr>
            <a:r>
              <a:rPr lang="en-US" altLang="en-US" b="1" dirty="0">
                <a:solidFill>
                  <a:schemeClr val="bg2">
                    <a:lumMod val="50000"/>
                  </a:schemeClr>
                </a:solidFill>
                <a:effectLst>
                  <a:outerShdw blurRad="38100" dist="38100" dir="2700000" algn="tl">
                    <a:srgbClr val="000000">
                      <a:alpha val="43137"/>
                    </a:srgbClr>
                  </a:outerShdw>
                </a:effectLst>
              </a:rPr>
              <a:t> </a:t>
            </a:r>
          </a:p>
          <a:p>
            <a:pPr eaLnBrk="1" hangingPunct="1">
              <a:spcBef>
                <a:spcPct val="0"/>
              </a:spcBef>
            </a:pPr>
            <a:endParaRPr lang="en-US" altLang="en-US" dirty="0"/>
          </a:p>
        </p:txBody>
      </p:sp>
      <p:sp>
        <p:nvSpPr>
          <p:cNvPr id="634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88803" indent="-303384">
              <a:defRPr>
                <a:solidFill>
                  <a:schemeClr val="tx1"/>
                </a:solidFill>
                <a:latin typeface="Arial" charset="0"/>
                <a:cs typeface="Arial" charset="0"/>
              </a:defRPr>
            </a:lvl2pPr>
            <a:lvl3pPr marL="1213543" indent="-242706">
              <a:defRPr>
                <a:solidFill>
                  <a:schemeClr val="tx1"/>
                </a:solidFill>
                <a:latin typeface="Arial" charset="0"/>
                <a:cs typeface="Arial" charset="0"/>
              </a:defRPr>
            </a:lvl3pPr>
            <a:lvl4pPr marL="1698960" indent="-242706">
              <a:defRPr>
                <a:solidFill>
                  <a:schemeClr val="tx1"/>
                </a:solidFill>
                <a:latin typeface="Arial" charset="0"/>
                <a:cs typeface="Arial" charset="0"/>
              </a:defRPr>
            </a:lvl4pPr>
            <a:lvl5pPr marL="2184378" indent="-242706">
              <a:defRPr>
                <a:solidFill>
                  <a:schemeClr val="tx1"/>
                </a:solidFill>
                <a:latin typeface="Arial" charset="0"/>
                <a:cs typeface="Arial" charset="0"/>
              </a:defRPr>
            </a:lvl5pPr>
            <a:lvl6pPr marL="2669793" indent="-242706" eaLnBrk="0" fontAlgn="base" hangingPunct="0">
              <a:spcBef>
                <a:spcPct val="0"/>
              </a:spcBef>
              <a:spcAft>
                <a:spcPct val="0"/>
              </a:spcAft>
              <a:defRPr>
                <a:solidFill>
                  <a:schemeClr val="tx1"/>
                </a:solidFill>
                <a:latin typeface="Arial" charset="0"/>
                <a:cs typeface="Arial" charset="0"/>
              </a:defRPr>
            </a:lvl6pPr>
            <a:lvl7pPr marL="3155210" indent="-242706" eaLnBrk="0" fontAlgn="base" hangingPunct="0">
              <a:spcBef>
                <a:spcPct val="0"/>
              </a:spcBef>
              <a:spcAft>
                <a:spcPct val="0"/>
              </a:spcAft>
              <a:defRPr>
                <a:solidFill>
                  <a:schemeClr val="tx1"/>
                </a:solidFill>
                <a:latin typeface="Arial" charset="0"/>
                <a:cs typeface="Arial" charset="0"/>
              </a:defRPr>
            </a:lvl7pPr>
            <a:lvl8pPr marL="3640629" indent="-242706" eaLnBrk="0" fontAlgn="base" hangingPunct="0">
              <a:spcBef>
                <a:spcPct val="0"/>
              </a:spcBef>
              <a:spcAft>
                <a:spcPct val="0"/>
              </a:spcAft>
              <a:defRPr>
                <a:solidFill>
                  <a:schemeClr val="tx1"/>
                </a:solidFill>
                <a:latin typeface="Arial" charset="0"/>
                <a:cs typeface="Arial" charset="0"/>
              </a:defRPr>
            </a:lvl8pPr>
            <a:lvl9pPr marL="4126045" indent="-242706" eaLnBrk="0" fontAlgn="base" hangingPunct="0">
              <a:spcBef>
                <a:spcPct val="0"/>
              </a:spcBef>
              <a:spcAft>
                <a:spcPct val="0"/>
              </a:spcAft>
              <a:defRPr>
                <a:solidFill>
                  <a:schemeClr val="tx1"/>
                </a:solidFill>
                <a:latin typeface="Arial" charset="0"/>
                <a:cs typeface="Arial" charset="0"/>
              </a:defRPr>
            </a:lvl9pPr>
          </a:lstStyle>
          <a:p>
            <a:fld id="{BC314ACF-F90C-4508-93D6-BAB8F88BC076}" type="slidenum">
              <a:rPr lang="en-US" altLang="en-US" smtClean="0"/>
              <a:pPr/>
              <a:t>6</a:t>
            </a:fld>
            <a:endParaRPr lang="en-US" alt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xfrm>
            <a:off x="735013" y="1173163"/>
            <a:ext cx="5632450" cy="31686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p:cNvSpPr>
            <a:spLocks noGrp="1"/>
          </p:cNvSpPr>
          <p:nvPr>
            <p:ph type="body" idx="1"/>
          </p:nvPr>
        </p:nvSpPr>
        <p:spPr bwMode="auto">
          <a:xfrm>
            <a:off x="735568" y="4582546"/>
            <a:ext cx="5884532" cy="457842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ctr">
              <a:spcBef>
                <a:spcPct val="0"/>
              </a:spcBef>
            </a:pPr>
            <a:endParaRPr lang="en-US" altLang="en-US" sz="1100" dirty="0"/>
          </a:p>
        </p:txBody>
      </p:sp>
      <p:sp>
        <p:nvSpPr>
          <p:cNvPr id="645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88803" indent="-303384">
              <a:defRPr>
                <a:solidFill>
                  <a:schemeClr val="tx1"/>
                </a:solidFill>
                <a:latin typeface="Arial" charset="0"/>
                <a:cs typeface="Arial" charset="0"/>
              </a:defRPr>
            </a:lvl2pPr>
            <a:lvl3pPr marL="1213543" indent="-242706">
              <a:defRPr>
                <a:solidFill>
                  <a:schemeClr val="tx1"/>
                </a:solidFill>
                <a:latin typeface="Arial" charset="0"/>
                <a:cs typeface="Arial" charset="0"/>
              </a:defRPr>
            </a:lvl3pPr>
            <a:lvl4pPr marL="1698960" indent="-242706">
              <a:defRPr>
                <a:solidFill>
                  <a:schemeClr val="tx1"/>
                </a:solidFill>
                <a:latin typeface="Arial" charset="0"/>
                <a:cs typeface="Arial" charset="0"/>
              </a:defRPr>
            </a:lvl4pPr>
            <a:lvl5pPr marL="2184378" indent="-242706">
              <a:defRPr>
                <a:solidFill>
                  <a:schemeClr val="tx1"/>
                </a:solidFill>
                <a:latin typeface="Arial" charset="0"/>
                <a:cs typeface="Arial" charset="0"/>
              </a:defRPr>
            </a:lvl5pPr>
            <a:lvl6pPr marL="2669793" indent="-242706" eaLnBrk="0" fontAlgn="base" hangingPunct="0">
              <a:spcBef>
                <a:spcPct val="0"/>
              </a:spcBef>
              <a:spcAft>
                <a:spcPct val="0"/>
              </a:spcAft>
              <a:defRPr>
                <a:solidFill>
                  <a:schemeClr val="tx1"/>
                </a:solidFill>
                <a:latin typeface="Arial" charset="0"/>
                <a:cs typeface="Arial" charset="0"/>
              </a:defRPr>
            </a:lvl6pPr>
            <a:lvl7pPr marL="3155210" indent="-242706" eaLnBrk="0" fontAlgn="base" hangingPunct="0">
              <a:spcBef>
                <a:spcPct val="0"/>
              </a:spcBef>
              <a:spcAft>
                <a:spcPct val="0"/>
              </a:spcAft>
              <a:defRPr>
                <a:solidFill>
                  <a:schemeClr val="tx1"/>
                </a:solidFill>
                <a:latin typeface="Arial" charset="0"/>
                <a:cs typeface="Arial" charset="0"/>
              </a:defRPr>
            </a:lvl7pPr>
            <a:lvl8pPr marL="3640629" indent="-242706" eaLnBrk="0" fontAlgn="base" hangingPunct="0">
              <a:spcBef>
                <a:spcPct val="0"/>
              </a:spcBef>
              <a:spcAft>
                <a:spcPct val="0"/>
              </a:spcAft>
              <a:defRPr>
                <a:solidFill>
                  <a:schemeClr val="tx1"/>
                </a:solidFill>
                <a:latin typeface="Arial" charset="0"/>
                <a:cs typeface="Arial" charset="0"/>
              </a:defRPr>
            </a:lvl8pPr>
            <a:lvl9pPr marL="4126045" indent="-242706" eaLnBrk="0" fontAlgn="base" hangingPunct="0">
              <a:spcBef>
                <a:spcPct val="0"/>
              </a:spcBef>
              <a:spcAft>
                <a:spcPct val="0"/>
              </a:spcAft>
              <a:defRPr>
                <a:solidFill>
                  <a:schemeClr val="tx1"/>
                </a:solidFill>
                <a:latin typeface="Arial" charset="0"/>
                <a:cs typeface="Arial" charset="0"/>
              </a:defRPr>
            </a:lvl9pPr>
          </a:lstStyle>
          <a:p>
            <a:fld id="{15CAAA94-2878-4392-B025-C23556097DAC}" type="slidenum">
              <a:rPr lang="en-US" altLang="en-US" smtClean="0"/>
              <a:pPr/>
              <a:t>7</a:t>
            </a:fld>
            <a:endParaRPr lang="en-US" alt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1173163"/>
            <a:ext cx="5632450" cy="3168650"/>
          </a:xfrm>
        </p:spPr>
      </p:sp>
      <p:sp>
        <p:nvSpPr>
          <p:cNvPr id="3" name="Notes Placeholder 2"/>
          <p:cNvSpPr>
            <a:spLocks noGrp="1"/>
          </p:cNvSpPr>
          <p:nvPr>
            <p:ph type="body" idx="1"/>
          </p:nvPr>
        </p:nvSpPr>
        <p:spPr/>
        <p:txBody>
          <a:bodyPr/>
          <a:lstStyle/>
          <a:p>
            <a:r>
              <a:rPr lang="en-US" dirty="0"/>
              <a:t>It is important to make sure that our volunteers understand that these foundational documents are the essence of Kairos Prison International and need to be reviewed in first team meeting.</a:t>
            </a:r>
          </a:p>
        </p:txBody>
      </p:sp>
      <p:sp>
        <p:nvSpPr>
          <p:cNvPr id="4" name="Slide Number Placeholder 3"/>
          <p:cNvSpPr>
            <a:spLocks noGrp="1"/>
          </p:cNvSpPr>
          <p:nvPr>
            <p:ph type="sldNum" sz="quarter" idx="10"/>
          </p:nvPr>
        </p:nvSpPr>
        <p:spPr/>
        <p:txBody>
          <a:bodyPr/>
          <a:lstStyle/>
          <a:p>
            <a:fld id="{5BBDB2C4-B9AD-46DC-8753-90DE8FF4F823}" type="slidenum">
              <a:rPr lang="en-US" smtClean="0"/>
              <a:t>8</a:t>
            </a:fld>
            <a:endParaRPr lang="en-US" dirty="0"/>
          </a:p>
        </p:txBody>
      </p:sp>
    </p:spTree>
    <p:extLst>
      <p:ext uri="{BB962C8B-B14F-4D97-AF65-F5344CB8AC3E}">
        <p14:creationId xmlns:p14="http://schemas.microsoft.com/office/powerpoint/2010/main" val="35333214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1173163"/>
            <a:ext cx="5632450" cy="3168650"/>
          </a:xfrm>
        </p:spPr>
      </p:sp>
      <p:sp>
        <p:nvSpPr>
          <p:cNvPr id="3" name="Notes Placeholder 2"/>
          <p:cNvSpPr>
            <a:spLocks noGrp="1"/>
          </p:cNvSpPr>
          <p:nvPr>
            <p:ph type="body" idx="1"/>
          </p:nvPr>
        </p:nvSpPr>
        <p:spPr/>
        <p:txBody>
          <a:bodyPr/>
          <a:lstStyle/>
          <a:p>
            <a:r>
              <a:rPr lang="en-US" dirty="0"/>
              <a:t>It is our goal to present information that is helpful to you. We are setting up a parking lot for questions. If at the end we have not covered your questions we will strive to leave time at the end to answer them and have some discussion and networking time. We also want to acknowledge that each state and sometimes each institution have unique requirements and challenges. We are taking some time now to find out : Why did you choose this workshop? Make a list refer to later. </a:t>
            </a:r>
            <a:r>
              <a:rPr lang="en-US" b="1" dirty="0"/>
              <a:t>(compare to our list?)</a:t>
            </a:r>
          </a:p>
        </p:txBody>
      </p:sp>
      <p:sp>
        <p:nvSpPr>
          <p:cNvPr id="4" name="Slide Number Placeholder 3"/>
          <p:cNvSpPr>
            <a:spLocks noGrp="1"/>
          </p:cNvSpPr>
          <p:nvPr>
            <p:ph type="sldNum" sz="quarter" idx="5"/>
          </p:nvPr>
        </p:nvSpPr>
        <p:spPr/>
        <p:txBody>
          <a:bodyPr/>
          <a:lstStyle/>
          <a:p>
            <a:fld id="{DF1C2B04-CA85-43F4-A304-314D046BEA4C}" type="slidenum">
              <a:rPr lang="en-US" smtClean="0"/>
              <a:t>9</a:t>
            </a:fld>
            <a:endParaRPr lang="en-US" dirty="0"/>
          </a:p>
        </p:txBody>
      </p:sp>
    </p:spTree>
    <p:extLst>
      <p:ext uri="{BB962C8B-B14F-4D97-AF65-F5344CB8AC3E}">
        <p14:creationId xmlns:p14="http://schemas.microsoft.com/office/powerpoint/2010/main" val="20586106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1173163"/>
            <a:ext cx="5632450" cy="3168650"/>
          </a:xfrm>
        </p:spPr>
      </p:sp>
      <p:sp>
        <p:nvSpPr>
          <p:cNvPr id="3" name="Notes Placeholder 2"/>
          <p:cNvSpPr>
            <a:spLocks noGrp="1"/>
          </p:cNvSpPr>
          <p:nvPr>
            <p:ph type="body" idx="1"/>
          </p:nvPr>
        </p:nvSpPr>
        <p:spPr/>
        <p:txBody>
          <a:bodyPr/>
          <a:lstStyle/>
          <a:p>
            <a:r>
              <a:rPr lang="en-US" dirty="0"/>
              <a:t>We work together striving to use our gifts and calling effectively while fulfilling the responsibilities of the Advisory Council. You are the first line of oversight within the Kairos International Ministry. Your service in this role is vital and comes with joys and opportunities for growth. What you do insures a Kairos presence in your institution. </a:t>
            </a:r>
          </a:p>
        </p:txBody>
      </p:sp>
      <p:sp>
        <p:nvSpPr>
          <p:cNvPr id="4" name="Slide Number Placeholder 3"/>
          <p:cNvSpPr>
            <a:spLocks noGrp="1"/>
          </p:cNvSpPr>
          <p:nvPr>
            <p:ph type="sldNum" sz="quarter" idx="5"/>
          </p:nvPr>
        </p:nvSpPr>
        <p:spPr/>
        <p:txBody>
          <a:bodyPr/>
          <a:lstStyle/>
          <a:p>
            <a:fld id="{DF1C2B04-CA85-43F4-A304-314D046BEA4C}" type="slidenum">
              <a:rPr lang="en-US" smtClean="0"/>
              <a:t>10</a:t>
            </a:fld>
            <a:endParaRPr lang="en-US" dirty="0"/>
          </a:p>
        </p:txBody>
      </p:sp>
    </p:spTree>
    <p:extLst>
      <p:ext uri="{BB962C8B-B14F-4D97-AF65-F5344CB8AC3E}">
        <p14:creationId xmlns:p14="http://schemas.microsoft.com/office/powerpoint/2010/main" val="304508903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B7579DB2-8F4E-49A5-8EDC-40FCA9249E7D}" type="slidenum">
              <a:rPr lang="en-US" smtClean="0"/>
              <a:t>‹#›</a:t>
            </a:fld>
            <a:endParaRPr lang="en-US" dirty="0"/>
          </a:p>
        </p:txBody>
      </p:sp>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l="6588" r="7013"/>
          <a:stretch/>
        </p:blipFill>
        <p:spPr>
          <a:xfrm>
            <a:off x="0" y="0"/>
            <a:ext cx="4937760" cy="6858000"/>
          </a:xfrm>
          <a:prstGeom prst="rect">
            <a:avLst/>
          </a:prstGeom>
        </p:spPr>
      </p:pic>
      <p:sp>
        <p:nvSpPr>
          <p:cNvPr id="2" name="Title 1"/>
          <p:cNvSpPr>
            <a:spLocks noGrp="1"/>
          </p:cNvSpPr>
          <p:nvPr>
            <p:ph type="ctrTitle"/>
          </p:nvPr>
        </p:nvSpPr>
        <p:spPr>
          <a:xfrm>
            <a:off x="4937760" y="1122363"/>
            <a:ext cx="6572923"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4937760" y="3602038"/>
            <a:ext cx="6572923"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6220570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17984"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6583681" y="987427"/>
            <a:ext cx="4771708"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2517984"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B7579DB2-8F4E-49A5-8EDC-40FCA9249E7D}" type="slidenum">
              <a:rPr lang="en-US" smtClean="0"/>
              <a:t>‹#›</a:t>
            </a:fld>
            <a:endParaRPr lang="en-US" dirty="0"/>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2286000" cy="6858000"/>
          </a:xfrm>
          <a:prstGeom prst="rect">
            <a:avLst/>
          </a:prstGeom>
        </p:spPr>
      </p:pic>
    </p:spTree>
    <p:extLst>
      <p:ext uri="{BB962C8B-B14F-4D97-AF65-F5344CB8AC3E}">
        <p14:creationId xmlns:p14="http://schemas.microsoft.com/office/powerpoint/2010/main" val="17007435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49562" y="365127"/>
            <a:ext cx="8804239" cy="1325563"/>
          </a:xfrm>
        </p:spPr>
        <p:txBody>
          <a:bodyPr/>
          <a:lstStyle/>
          <a:p>
            <a:r>
              <a:rPr lang="en-US"/>
              <a:t>Click to edit Master title style</a:t>
            </a:r>
          </a:p>
        </p:txBody>
      </p:sp>
      <p:sp>
        <p:nvSpPr>
          <p:cNvPr id="3" name="Content Placeholder 2"/>
          <p:cNvSpPr>
            <a:spLocks noGrp="1"/>
          </p:cNvSpPr>
          <p:nvPr>
            <p:ph idx="1"/>
          </p:nvPr>
        </p:nvSpPr>
        <p:spPr>
          <a:xfrm>
            <a:off x="2549562" y="1825625"/>
            <a:ext cx="8804239"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B7579DB2-8F4E-49A5-8EDC-40FCA9249E7D}" type="slidenum">
              <a:rPr lang="en-US" smtClean="0"/>
              <a:t>‹#›</a:t>
            </a:fld>
            <a:endParaRPr lang="en-US"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3447" y="0"/>
            <a:ext cx="2286000" cy="6858000"/>
          </a:xfrm>
          <a:prstGeom prst="rect">
            <a:avLst/>
          </a:prstGeom>
        </p:spPr>
      </p:pic>
    </p:spTree>
    <p:extLst>
      <p:ext uri="{BB962C8B-B14F-4D97-AF65-F5344CB8AC3E}">
        <p14:creationId xmlns:p14="http://schemas.microsoft.com/office/powerpoint/2010/main" val="24286502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49562" y="365127"/>
            <a:ext cx="8804239" cy="1325563"/>
          </a:xfrm>
        </p:spPr>
        <p:txBody>
          <a:bodyPr/>
          <a:lstStyle/>
          <a:p>
            <a:r>
              <a:rPr lang="en-US"/>
              <a:t>Click to edit Master title style</a:t>
            </a:r>
          </a:p>
        </p:txBody>
      </p:sp>
      <p:sp>
        <p:nvSpPr>
          <p:cNvPr id="3" name="Content Placeholder 2"/>
          <p:cNvSpPr>
            <a:spLocks noGrp="1"/>
          </p:cNvSpPr>
          <p:nvPr>
            <p:ph idx="1"/>
          </p:nvPr>
        </p:nvSpPr>
        <p:spPr>
          <a:xfrm>
            <a:off x="2549562" y="1825625"/>
            <a:ext cx="8804239"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B7579DB2-8F4E-49A5-8EDC-40FCA9249E7D}" type="slidenum">
              <a:rPr lang="en-US" smtClean="0"/>
              <a:t>‹#›</a:t>
            </a:fld>
            <a:endParaRPr lang="en-US" dirty="0"/>
          </a:p>
        </p:txBody>
      </p:sp>
      <p:pic>
        <p:nvPicPr>
          <p:cNvPr id="8" name="Picture 7">
            <a:extLst>
              <a:ext uri="{FF2B5EF4-FFF2-40B4-BE49-F238E27FC236}">
                <a16:creationId xmlns:a16="http://schemas.microsoft.com/office/drawing/2014/main" id="{0246D58D-B400-4598-9B27-32696D3A3B1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89953" y="357455"/>
            <a:ext cx="1272639" cy="468319"/>
          </a:xfrm>
          <a:prstGeom prst="rect">
            <a:avLst/>
          </a:prstGeom>
        </p:spPr>
      </p:pic>
      <p:pic>
        <p:nvPicPr>
          <p:cNvPr id="9" name="Picture 8">
            <a:extLst>
              <a:ext uri="{FF2B5EF4-FFF2-40B4-BE49-F238E27FC236}">
                <a16:creationId xmlns:a16="http://schemas.microsoft.com/office/drawing/2014/main" id="{2E8364CE-C36C-4B16-8D6C-AEA558D00B7F}"/>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5212" b="82095"/>
          <a:stretch/>
        </p:blipFill>
        <p:spPr>
          <a:xfrm>
            <a:off x="8688986" y="5954976"/>
            <a:ext cx="1853277" cy="705685"/>
          </a:xfrm>
          <a:prstGeom prst="rect">
            <a:avLst/>
          </a:prstGeom>
        </p:spPr>
      </p:pic>
      <p:pic>
        <p:nvPicPr>
          <p:cNvPr id="10" name="Picture 9">
            <a:extLst>
              <a:ext uri="{FF2B5EF4-FFF2-40B4-BE49-F238E27FC236}">
                <a16:creationId xmlns:a16="http://schemas.microsoft.com/office/drawing/2014/main" id="{E6022468-492E-4C8B-93D6-DF931987A900}"/>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25905" t="21080" r="22897" b="67111"/>
          <a:stretch/>
        </p:blipFill>
        <p:spPr>
          <a:xfrm>
            <a:off x="10353220" y="6104709"/>
            <a:ext cx="948857" cy="656590"/>
          </a:xfrm>
          <a:prstGeom prst="rect">
            <a:avLst/>
          </a:prstGeom>
        </p:spPr>
      </p:pic>
    </p:spTree>
    <p:extLst>
      <p:ext uri="{BB962C8B-B14F-4D97-AF65-F5344CB8AC3E}">
        <p14:creationId xmlns:p14="http://schemas.microsoft.com/office/powerpoint/2010/main" val="272977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463500" y="1709740"/>
            <a:ext cx="8883949"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2463500" y="4589465"/>
            <a:ext cx="8883949"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B7579DB2-8F4E-49A5-8EDC-40FCA9249E7D}" type="slidenum">
              <a:rPr lang="en-US" smtClean="0"/>
              <a:t>‹#›</a:t>
            </a:fld>
            <a:endParaRPr lang="en-US"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2286000" cy="6858000"/>
          </a:xfrm>
          <a:prstGeom prst="rect">
            <a:avLst/>
          </a:prstGeom>
        </p:spPr>
      </p:pic>
    </p:spTree>
    <p:extLst>
      <p:ext uri="{BB962C8B-B14F-4D97-AF65-F5344CB8AC3E}">
        <p14:creationId xmlns:p14="http://schemas.microsoft.com/office/powerpoint/2010/main" val="37914417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474259" y="365127"/>
            <a:ext cx="8879541" cy="1325563"/>
          </a:xfrm>
        </p:spPr>
        <p:txBody>
          <a:bodyPr/>
          <a:lstStyle/>
          <a:p>
            <a:r>
              <a:rPr lang="en-US"/>
              <a:t>Click to edit Master title style</a:t>
            </a:r>
          </a:p>
        </p:txBody>
      </p:sp>
      <p:sp>
        <p:nvSpPr>
          <p:cNvPr id="3" name="Content Placeholder 2"/>
          <p:cNvSpPr>
            <a:spLocks noGrp="1"/>
          </p:cNvSpPr>
          <p:nvPr>
            <p:ph sz="half" idx="1"/>
          </p:nvPr>
        </p:nvSpPr>
        <p:spPr>
          <a:xfrm>
            <a:off x="7010399" y="1825625"/>
            <a:ext cx="43434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2474259" y="1825625"/>
            <a:ext cx="43434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p:cNvSpPr>
            <a:spLocks noGrp="1"/>
          </p:cNvSpPr>
          <p:nvPr>
            <p:ph type="sldNum" sz="quarter" idx="12"/>
          </p:nvPr>
        </p:nvSpPr>
        <p:spPr/>
        <p:txBody>
          <a:bodyPr/>
          <a:lstStyle/>
          <a:p>
            <a:fld id="{B7579DB2-8F4E-49A5-8EDC-40FCA9249E7D}" type="slidenum">
              <a:rPr lang="en-US" smtClean="0"/>
              <a:t>‹#›</a:t>
            </a:fld>
            <a:endParaRPr lang="en-US" dirty="0"/>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2286000" cy="6858000"/>
          </a:xfrm>
          <a:prstGeom prst="rect">
            <a:avLst/>
          </a:prstGeom>
        </p:spPr>
      </p:pic>
    </p:spTree>
    <p:extLst>
      <p:ext uri="{BB962C8B-B14F-4D97-AF65-F5344CB8AC3E}">
        <p14:creationId xmlns:p14="http://schemas.microsoft.com/office/powerpoint/2010/main" val="13034673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447173" y="365127"/>
            <a:ext cx="8915400" cy="1325563"/>
          </a:xfrm>
        </p:spPr>
        <p:txBody>
          <a:bodyPr/>
          <a:lstStyle/>
          <a:p>
            <a:r>
              <a:rPr lang="en-US"/>
              <a:t>Click to edit Master title style</a:t>
            </a:r>
          </a:p>
        </p:txBody>
      </p:sp>
      <p:sp>
        <p:nvSpPr>
          <p:cNvPr id="3" name="Text Placeholder 2"/>
          <p:cNvSpPr>
            <a:spLocks noGrp="1"/>
          </p:cNvSpPr>
          <p:nvPr>
            <p:ph type="body" idx="1"/>
          </p:nvPr>
        </p:nvSpPr>
        <p:spPr>
          <a:xfrm>
            <a:off x="2447173" y="1711325"/>
            <a:ext cx="434340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447173" y="2535237"/>
            <a:ext cx="434340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7032811" y="1713437"/>
            <a:ext cx="434340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032811" y="2537349"/>
            <a:ext cx="434340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p:txBody>
          <a:bodyPr/>
          <a:lstStyle/>
          <a:p>
            <a:fld id="{B7579DB2-8F4E-49A5-8EDC-40FCA9249E7D}" type="slidenum">
              <a:rPr lang="en-US" smtClean="0"/>
              <a:t>‹#›</a:t>
            </a:fld>
            <a:endParaRPr lang="en-US" dirty="0"/>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615" y="0"/>
            <a:ext cx="2286000" cy="6858000"/>
          </a:xfrm>
          <a:prstGeom prst="rect">
            <a:avLst/>
          </a:prstGeom>
        </p:spPr>
      </p:pic>
    </p:spTree>
    <p:extLst>
      <p:ext uri="{BB962C8B-B14F-4D97-AF65-F5344CB8AC3E}">
        <p14:creationId xmlns:p14="http://schemas.microsoft.com/office/powerpoint/2010/main" val="25287733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581835" y="365127"/>
            <a:ext cx="8771965" cy="1325563"/>
          </a:xfrm>
        </p:spPr>
        <p:txBody>
          <a:bodyPr/>
          <a:lstStyle/>
          <a:p>
            <a:r>
              <a:rPr lang="en-US"/>
              <a:t>Click to edit Master title style</a:t>
            </a:r>
          </a:p>
        </p:txBody>
      </p:sp>
      <p:sp>
        <p:nvSpPr>
          <p:cNvPr id="5" name="Slide Number Placeholder 4"/>
          <p:cNvSpPr>
            <a:spLocks noGrp="1"/>
          </p:cNvSpPr>
          <p:nvPr>
            <p:ph type="sldNum" sz="quarter" idx="12"/>
          </p:nvPr>
        </p:nvSpPr>
        <p:spPr/>
        <p:txBody>
          <a:bodyPr/>
          <a:lstStyle/>
          <a:p>
            <a:fld id="{B7579DB2-8F4E-49A5-8EDC-40FCA9249E7D}" type="slidenum">
              <a:rPr lang="en-US" smtClean="0"/>
              <a:t>‹#›</a:t>
            </a:fld>
            <a:endParaRPr lang="en-US" dirty="0"/>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2286000" cy="6858000"/>
          </a:xfrm>
          <a:prstGeom prst="rect">
            <a:avLst/>
          </a:prstGeom>
        </p:spPr>
      </p:pic>
    </p:spTree>
    <p:extLst>
      <p:ext uri="{BB962C8B-B14F-4D97-AF65-F5344CB8AC3E}">
        <p14:creationId xmlns:p14="http://schemas.microsoft.com/office/powerpoint/2010/main" val="13688493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7579DB2-8F4E-49A5-8EDC-40FCA9249E7D}" type="slidenum">
              <a:rPr lang="en-US" smtClean="0"/>
              <a:t>‹#›</a:t>
            </a:fld>
            <a:endParaRPr lang="en-US" dirty="0"/>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89953" y="357455"/>
            <a:ext cx="1272639" cy="468319"/>
          </a:xfrm>
          <a:prstGeom prst="rect">
            <a:avLst/>
          </a:prstGeom>
        </p:spPr>
      </p:pic>
      <p:pic>
        <p:nvPicPr>
          <p:cNvPr id="6" name="Picture 5">
            <a:extLst>
              <a:ext uri="{FF2B5EF4-FFF2-40B4-BE49-F238E27FC236}">
                <a16:creationId xmlns:a16="http://schemas.microsoft.com/office/drawing/2014/main" id="{08B80FE1-29CB-4563-AF40-72DBD6096DEF}"/>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5212" b="82095"/>
          <a:stretch/>
        </p:blipFill>
        <p:spPr>
          <a:xfrm>
            <a:off x="8688986" y="5954976"/>
            <a:ext cx="1853277" cy="705685"/>
          </a:xfrm>
          <a:prstGeom prst="rect">
            <a:avLst/>
          </a:prstGeom>
        </p:spPr>
      </p:pic>
      <p:pic>
        <p:nvPicPr>
          <p:cNvPr id="7" name="Picture 6">
            <a:extLst>
              <a:ext uri="{FF2B5EF4-FFF2-40B4-BE49-F238E27FC236}">
                <a16:creationId xmlns:a16="http://schemas.microsoft.com/office/drawing/2014/main" id="{91909F24-CF95-4374-9E6D-B1A144BF1AAF}"/>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25905" t="21080" r="22897" b="67111"/>
          <a:stretch/>
        </p:blipFill>
        <p:spPr>
          <a:xfrm>
            <a:off x="10353220" y="6104709"/>
            <a:ext cx="948857" cy="656590"/>
          </a:xfrm>
          <a:prstGeom prst="rect">
            <a:avLst/>
          </a:prstGeom>
        </p:spPr>
      </p:pic>
    </p:spTree>
    <p:extLst>
      <p:ext uri="{BB962C8B-B14F-4D97-AF65-F5344CB8AC3E}">
        <p14:creationId xmlns:p14="http://schemas.microsoft.com/office/powerpoint/2010/main" val="10154365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464202"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6562166" y="987427"/>
            <a:ext cx="479322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464202"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B7579DB2-8F4E-49A5-8EDC-40FCA9249E7D}" type="slidenum">
              <a:rPr lang="en-US" smtClean="0"/>
              <a:t>‹#›</a:t>
            </a:fld>
            <a:endParaRPr lang="en-US" dirty="0"/>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2286000" cy="6858000"/>
          </a:xfrm>
          <a:prstGeom prst="rect">
            <a:avLst/>
          </a:prstGeom>
        </p:spPr>
      </p:pic>
    </p:spTree>
    <p:extLst>
      <p:ext uri="{BB962C8B-B14F-4D97-AF65-F5344CB8AC3E}">
        <p14:creationId xmlns:p14="http://schemas.microsoft.com/office/powerpoint/2010/main" val="28142032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67C86CC-5BA4-4757-9D8E-1147AC979DD3}" type="datetimeFigureOut">
              <a:rPr lang="en-US" smtClean="0"/>
              <a:t>7/2/2019</a:t>
            </a:fld>
            <a:endParaRPr lang="en-US" dirty="0"/>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579DB2-8F4E-49A5-8EDC-40FCA9249E7D}" type="slidenum">
              <a:rPr lang="en-US" smtClean="0"/>
              <a:t>‹#›</a:t>
            </a:fld>
            <a:endParaRPr lang="en-US" dirty="0"/>
          </a:p>
        </p:txBody>
      </p:sp>
    </p:spTree>
    <p:extLst>
      <p:ext uri="{BB962C8B-B14F-4D97-AF65-F5344CB8AC3E}">
        <p14:creationId xmlns:p14="http://schemas.microsoft.com/office/powerpoint/2010/main" val="15723125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8" r:id="rId3"/>
    <p:sldLayoutId id="2147483651" r:id="rId4"/>
    <p:sldLayoutId id="2147483652" r:id="rId5"/>
    <p:sldLayoutId id="2147483653" r:id="rId6"/>
    <p:sldLayoutId id="2147483654" r:id="rId7"/>
    <p:sldLayoutId id="2147483655" r:id="rId8"/>
    <p:sldLayoutId id="2147483656" r:id="rId9"/>
    <p:sldLayoutId id="2147483657" r:id="rId10"/>
  </p:sldLayoutIdLst>
  <p:txStyles>
    <p:titleStyle>
      <a:lvl1pPr algn="l" defTabSz="914400" rtl="0" eaLnBrk="1" latinLnBrk="0" hangingPunct="1">
        <a:lnSpc>
          <a:spcPct val="90000"/>
        </a:lnSpc>
        <a:spcBef>
          <a:spcPct val="0"/>
        </a:spcBef>
        <a:buNone/>
        <a:defRPr sz="4400" b="1" kern="1200" baseline="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9.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8.xml"/><Relationship Id="rId5" Type="http://schemas.openxmlformats.org/officeDocument/2006/relationships/image" Target="../media/image6.jpeg"/><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070764" y="1454727"/>
            <a:ext cx="6439918" cy="3740728"/>
          </a:xfrm>
        </p:spPr>
        <p:txBody>
          <a:bodyPr>
            <a:normAutofit fontScale="90000"/>
          </a:bodyPr>
          <a:lstStyle/>
          <a:p>
            <a:pPr algn="l"/>
            <a:r>
              <a:rPr lang="en-US" dirty="0"/>
              <a:t>C</a:t>
            </a:r>
            <a:r>
              <a:rPr lang="en-US" sz="8000" dirty="0">
                <a:solidFill>
                  <a:srgbClr val="C00000"/>
                </a:solidFill>
              </a:rPr>
              <a:t>ALL</a:t>
            </a:r>
            <a:r>
              <a:rPr lang="en-US" dirty="0"/>
              <a:t>ed </a:t>
            </a:r>
            <a:br>
              <a:rPr lang="en-US" dirty="0"/>
            </a:br>
            <a:r>
              <a:rPr lang="en-US" dirty="0"/>
              <a:t>       </a:t>
            </a:r>
            <a:r>
              <a:rPr lang="en-US" sz="3600" dirty="0"/>
              <a:t>to be an</a:t>
            </a:r>
            <a:br>
              <a:rPr lang="en-US" dirty="0"/>
            </a:br>
            <a:r>
              <a:rPr lang="en-US" dirty="0"/>
              <a:t>   </a:t>
            </a:r>
            <a:r>
              <a:rPr lang="en-US" sz="8000" dirty="0">
                <a:solidFill>
                  <a:srgbClr val="C00000"/>
                </a:solidFill>
              </a:rPr>
              <a:t>IN</a:t>
            </a:r>
            <a:r>
              <a:rPr lang="en-US" dirty="0"/>
              <a:t>tentional Advisory</a:t>
            </a:r>
            <a:br>
              <a:rPr lang="en-US" dirty="0"/>
            </a:br>
            <a:r>
              <a:rPr lang="en-US" dirty="0"/>
              <a:t>                         Council</a:t>
            </a:r>
          </a:p>
        </p:txBody>
      </p:sp>
      <p:sp>
        <p:nvSpPr>
          <p:cNvPr id="3" name="Subtitle 2"/>
          <p:cNvSpPr>
            <a:spLocks noGrp="1"/>
          </p:cNvSpPr>
          <p:nvPr>
            <p:ph type="subTitle" idx="1"/>
          </p:nvPr>
        </p:nvSpPr>
        <p:spPr>
          <a:xfrm>
            <a:off x="5619078" y="5735637"/>
            <a:ext cx="6572922" cy="1655762"/>
          </a:xfrm>
        </p:spPr>
        <p:txBody>
          <a:bodyPr>
            <a:normAutofit/>
          </a:bodyPr>
          <a:lstStyle/>
          <a:p>
            <a:r>
              <a:rPr lang="en-US" sz="3200" dirty="0"/>
              <a:t>Serving Christ in Love</a:t>
            </a:r>
          </a:p>
        </p:txBody>
      </p:sp>
    </p:spTree>
    <p:extLst>
      <p:ext uri="{BB962C8B-B14F-4D97-AF65-F5344CB8AC3E}">
        <p14:creationId xmlns:p14="http://schemas.microsoft.com/office/powerpoint/2010/main" val="14360916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9401339-09AF-4DE5-8706-309EF48D6C54}"/>
              </a:ext>
            </a:extLst>
          </p:cNvPr>
          <p:cNvSpPr txBox="1"/>
          <p:nvPr/>
        </p:nvSpPr>
        <p:spPr>
          <a:xfrm rot="10800000" flipV="1">
            <a:off x="476932" y="1572880"/>
            <a:ext cx="5642883" cy="4647426"/>
          </a:xfrm>
          <a:prstGeom prst="rect">
            <a:avLst/>
          </a:prstGeom>
          <a:noFill/>
        </p:spPr>
        <p:txBody>
          <a:bodyPr wrap="square" rtlCol="0">
            <a:spAutoFit/>
          </a:bodyPr>
          <a:lstStyle/>
          <a:p>
            <a:pPr algn="ctr"/>
            <a:r>
              <a:rPr lang="en-US" sz="4000" dirty="0">
                <a:solidFill>
                  <a:schemeClr val="accent1"/>
                </a:solidFill>
              </a:rPr>
              <a:t>What is </a:t>
            </a:r>
            <a:r>
              <a:rPr lang="en-US" sz="4000">
                <a:solidFill>
                  <a:schemeClr val="accent1"/>
                </a:solidFill>
              </a:rPr>
              <a:t>an Advisory </a:t>
            </a:r>
            <a:r>
              <a:rPr lang="en-US" sz="4000" dirty="0">
                <a:solidFill>
                  <a:schemeClr val="accent1"/>
                </a:solidFill>
              </a:rPr>
              <a:t>Council?</a:t>
            </a:r>
          </a:p>
          <a:p>
            <a:endParaRPr lang="en-US" sz="3600" dirty="0">
              <a:solidFill>
                <a:schemeClr val="accent1"/>
              </a:solidFill>
            </a:endParaRPr>
          </a:p>
          <a:p>
            <a:r>
              <a:rPr lang="en-US" sz="3600" dirty="0"/>
              <a:t>Members working together to ensure the success of the ministry</a:t>
            </a:r>
          </a:p>
          <a:p>
            <a:endParaRPr lang="en-US" sz="3600" dirty="0">
              <a:solidFill>
                <a:schemeClr val="accent1"/>
              </a:solidFill>
            </a:endParaRPr>
          </a:p>
          <a:p>
            <a:r>
              <a:rPr lang="en-US" sz="3600" dirty="0">
                <a:solidFill>
                  <a:schemeClr val="accent1"/>
                </a:solidFill>
              </a:rPr>
              <a:t> </a:t>
            </a:r>
          </a:p>
        </p:txBody>
      </p:sp>
      <p:sp>
        <p:nvSpPr>
          <p:cNvPr id="5" name="TextBox 4">
            <a:extLst>
              <a:ext uri="{FF2B5EF4-FFF2-40B4-BE49-F238E27FC236}">
                <a16:creationId xmlns:a16="http://schemas.microsoft.com/office/drawing/2014/main" id="{0E107923-BC9A-4280-909A-7580E6289230}"/>
              </a:ext>
            </a:extLst>
          </p:cNvPr>
          <p:cNvSpPr txBox="1"/>
          <p:nvPr/>
        </p:nvSpPr>
        <p:spPr>
          <a:xfrm rot="10800000" flipV="1">
            <a:off x="6234117" y="1572880"/>
            <a:ext cx="5642883" cy="4093428"/>
          </a:xfrm>
          <a:prstGeom prst="rect">
            <a:avLst/>
          </a:prstGeom>
          <a:noFill/>
        </p:spPr>
        <p:txBody>
          <a:bodyPr wrap="square" rtlCol="0">
            <a:spAutoFit/>
          </a:bodyPr>
          <a:lstStyle/>
          <a:p>
            <a:pPr algn="ctr"/>
            <a:r>
              <a:rPr lang="en-US" sz="4400" dirty="0">
                <a:solidFill>
                  <a:schemeClr val="accent1"/>
                </a:solidFill>
              </a:rPr>
              <a:t>Why is it Important?</a:t>
            </a:r>
          </a:p>
          <a:p>
            <a:pPr algn="ctr"/>
            <a:endParaRPr lang="en-US" sz="3600" dirty="0">
              <a:solidFill>
                <a:schemeClr val="accent1"/>
              </a:solidFill>
            </a:endParaRPr>
          </a:p>
          <a:p>
            <a:pPr algn="ctr"/>
            <a:endParaRPr lang="en-US" sz="3600" dirty="0">
              <a:solidFill>
                <a:schemeClr val="accent1"/>
              </a:solidFill>
            </a:endParaRPr>
          </a:p>
          <a:p>
            <a:pPr marL="571500" indent="-571500">
              <a:buFont typeface="Wingdings" panose="05000000000000000000" pitchFamily="2" charset="2"/>
              <a:buChar char="v"/>
            </a:pPr>
            <a:r>
              <a:rPr lang="en-US" sz="3600" dirty="0"/>
              <a:t>Boots on the ground</a:t>
            </a:r>
          </a:p>
          <a:p>
            <a:pPr marL="571500" indent="-571500">
              <a:buFont typeface="Wingdings" panose="05000000000000000000" pitchFamily="2" charset="2"/>
              <a:buChar char="v"/>
            </a:pPr>
            <a:r>
              <a:rPr lang="en-US" sz="3600" dirty="0"/>
              <a:t>Healthy Advisory Council </a:t>
            </a:r>
          </a:p>
          <a:p>
            <a:pPr algn="ctr"/>
            <a:r>
              <a:rPr lang="en-US" sz="3600" dirty="0"/>
              <a:t>=  </a:t>
            </a:r>
          </a:p>
          <a:p>
            <a:pPr algn="ctr"/>
            <a:r>
              <a:rPr lang="en-US" sz="3600" dirty="0"/>
              <a:t>Healthy Ministry</a:t>
            </a:r>
          </a:p>
        </p:txBody>
      </p:sp>
    </p:spTree>
    <p:extLst>
      <p:ext uri="{BB962C8B-B14F-4D97-AF65-F5344CB8AC3E}">
        <p14:creationId xmlns:p14="http://schemas.microsoft.com/office/powerpoint/2010/main" val="633689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7EADEA-D546-4BF6-8356-9969B23739BB}"/>
              </a:ext>
            </a:extLst>
          </p:cNvPr>
          <p:cNvSpPr>
            <a:spLocks noGrp="1"/>
          </p:cNvSpPr>
          <p:nvPr>
            <p:ph type="title"/>
          </p:nvPr>
        </p:nvSpPr>
        <p:spPr>
          <a:xfrm>
            <a:off x="2581836" y="365127"/>
            <a:ext cx="8771965" cy="1325563"/>
          </a:xfrm>
        </p:spPr>
        <p:txBody>
          <a:bodyPr>
            <a:normAutofit/>
          </a:bodyPr>
          <a:lstStyle/>
          <a:p>
            <a:pPr algn="ctr"/>
            <a:r>
              <a:rPr lang="en-US" sz="4800" dirty="0"/>
              <a:t>Members</a:t>
            </a:r>
          </a:p>
        </p:txBody>
      </p:sp>
      <p:sp>
        <p:nvSpPr>
          <p:cNvPr id="5" name="TextBox 4">
            <a:extLst>
              <a:ext uri="{FF2B5EF4-FFF2-40B4-BE49-F238E27FC236}">
                <a16:creationId xmlns:a16="http://schemas.microsoft.com/office/drawing/2014/main" id="{5A57C4D6-26CA-489D-BFB6-681E773F0831}"/>
              </a:ext>
            </a:extLst>
          </p:cNvPr>
          <p:cNvSpPr txBox="1"/>
          <p:nvPr/>
        </p:nvSpPr>
        <p:spPr>
          <a:xfrm>
            <a:off x="3408220" y="1876728"/>
            <a:ext cx="5007429" cy="1754326"/>
          </a:xfrm>
          <a:prstGeom prst="rect">
            <a:avLst/>
          </a:prstGeom>
          <a:noFill/>
        </p:spPr>
        <p:txBody>
          <a:bodyPr wrap="square" rtlCol="0">
            <a:spAutoFit/>
          </a:bodyPr>
          <a:lstStyle/>
          <a:p>
            <a:pPr marL="571500" indent="-571500">
              <a:buFont typeface="Wingdings" panose="05000000000000000000" pitchFamily="2" charset="2"/>
              <a:buChar char="Ø"/>
            </a:pPr>
            <a:r>
              <a:rPr lang="en-US" sz="3600" dirty="0"/>
              <a:t>14 voting positions</a:t>
            </a:r>
          </a:p>
          <a:p>
            <a:pPr marL="571500" indent="-571500">
              <a:buFont typeface="Wingdings" panose="05000000000000000000" pitchFamily="2" charset="2"/>
              <a:buChar char="Ø"/>
            </a:pPr>
            <a:r>
              <a:rPr lang="en-US" sz="3600" dirty="0"/>
              <a:t>Other nonvoting positions</a:t>
            </a:r>
          </a:p>
        </p:txBody>
      </p:sp>
      <p:sp>
        <p:nvSpPr>
          <p:cNvPr id="10" name="TextBox 9">
            <a:extLst>
              <a:ext uri="{FF2B5EF4-FFF2-40B4-BE49-F238E27FC236}">
                <a16:creationId xmlns:a16="http://schemas.microsoft.com/office/drawing/2014/main" id="{D108C6D9-58D6-4CEE-AEFA-69C240D3E0A6}"/>
              </a:ext>
            </a:extLst>
          </p:cNvPr>
          <p:cNvSpPr txBox="1"/>
          <p:nvPr/>
        </p:nvSpPr>
        <p:spPr>
          <a:xfrm>
            <a:off x="6265225" y="3817094"/>
            <a:ext cx="5007429" cy="2862322"/>
          </a:xfrm>
          <a:prstGeom prst="rect">
            <a:avLst/>
          </a:prstGeom>
          <a:noFill/>
        </p:spPr>
        <p:txBody>
          <a:bodyPr wrap="square" rtlCol="0">
            <a:spAutoFit/>
          </a:bodyPr>
          <a:lstStyle/>
          <a:p>
            <a:pPr marL="571500" indent="-571500">
              <a:buFont typeface="Wingdings" panose="05000000000000000000" pitchFamily="2" charset="2"/>
              <a:buChar char="Ø"/>
            </a:pPr>
            <a:r>
              <a:rPr lang="en-US" sz="3600" dirty="0"/>
              <a:t>Work intentionally</a:t>
            </a:r>
          </a:p>
          <a:p>
            <a:pPr marL="571500" indent="-571500">
              <a:buFont typeface="Wingdings" panose="05000000000000000000" pitchFamily="2" charset="2"/>
              <a:buChar char="Ø"/>
            </a:pPr>
            <a:r>
              <a:rPr lang="en-US" sz="3600" dirty="0"/>
              <a:t>Motivate and encourage volunteers to share in the success of the ministry</a:t>
            </a:r>
          </a:p>
        </p:txBody>
      </p:sp>
    </p:spTree>
    <p:extLst>
      <p:ext uri="{BB962C8B-B14F-4D97-AF65-F5344CB8AC3E}">
        <p14:creationId xmlns:p14="http://schemas.microsoft.com/office/powerpoint/2010/main" val="3585433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1000"/>
                                        <p:tgtEl>
                                          <p:spTgt spid="10"/>
                                        </p:tgtEl>
                                      </p:cBhvr>
                                    </p:animEffect>
                                    <p:anim calcmode="lin" valueType="num">
                                      <p:cBhvr>
                                        <p:cTn id="12" dur="1000" fill="hold"/>
                                        <p:tgtEl>
                                          <p:spTgt spid="10"/>
                                        </p:tgtEl>
                                        <p:attrNameLst>
                                          <p:attrName>ppt_x</p:attrName>
                                        </p:attrNameLst>
                                      </p:cBhvr>
                                      <p:tavLst>
                                        <p:tav tm="0">
                                          <p:val>
                                            <p:strVal val="#ppt_x"/>
                                          </p:val>
                                        </p:tav>
                                        <p:tav tm="100000">
                                          <p:val>
                                            <p:strVal val="#ppt_x"/>
                                          </p:val>
                                        </p:tav>
                                      </p:tavLst>
                                    </p:anim>
                                    <p:anim calcmode="lin" valueType="num">
                                      <p:cBhvr>
                                        <p:cTn id="1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E2E400-229B-4011-BF6E-4D575CD01226}"/>
              </a:ext>
            </a:extLst>
          </p:cNvPr>
          <p:cNvSpPr>
            <a:spLocks noGrp="1"/>
          </p:cNvSpPr>
          <p:nvPr>
            <p:ph type="title"/>
          </p:nvPr>
        </p:nvSpPr>
        <p:spPr>
          <a:xfrm>
            <a:off x="4052455" y="365127"/>
            <a:ext cx="7301344" cy="1325563"/>
          </a:xfrm>
        </p:spPr>
        <p:txBody>
          <a:bodyPr>
            <a:normAutofit/>
          </a:bodyPr>
          <a:lstStyle/>
          <a:p>
            <a:r>
              <a:rPr lang="en-US" sz="5400" dirty="0"/>
              <a:t>Purpose and Role</a:t>
            </a:r>
          </a:p>
        </p:txBody>
      </p:sp>
      <p:sp>
        <p:nvSpPr>
          <p:cNvPr id="3" name="Content Placeholder 2">
            <a:extLst>
              <a:ext uri="{FF2B5EF4-FFF2-40B4-BE49-F238E27FC236}">
                <a16:creationId xmlns:a16="http://schemas.microsoft.com/office/drawing/2014/main" id="{C5FB7309-E5E0-4961-BB29-2C8F5074DC0E}"/>
              </a:ext>
            </a:extLst>
          </p:cNvPr>
          <p:cNvSpPr>
            <a:spLocks noGrp="1"/>
          </p:cNvSpPr>
          <p:nvPr>
            <p:ph sz="half" idx="1"/>
          </p:nvPr>
        </p:nvSpPr>
        <p:spPr>
          <a:xfrm>
            <a:off x="7238999" y="2867891"/>
            <a:ext cx="4343400" cy="3990111"/>
          </a:xfrm>
        </p:spPr>
        <p:txBody>
          <a:bodyPr>
            <a:noAutofit/>
          </a:bodyPr>
          <a:lstStyle/>
          <a:p>
            <a:r>
              <a:rPr lang="en-US" sz="4400" dirty="0"/>
              <a:t>Serve in only one Advisory Council</a:t>
            </a:r>
          </a:p>
          <a:p>
            <a:r>
              <a:rPr lang="en-US" sz="4400" dirty="0"/>
              <a:t>Advisory Councils serve only one institution</a:t>
            </a:r>
          </a:p>
        </p:txBody>
      </p:sp>
      <p:sp>
        <p:nvSpPr>
          <p:cNvPr id="4" name="Content Placeholder 3">
            <a:extLst>
              <a:ext uri="{FF2B5EF4-FFF2-40B4-BE49-F238E27FC236}">
                <a16:creationId xmlns:a16="http://schemas.microsoft.com/office/drawing/2014/main" id="{8503E710-1C7F-4F36-BCF9-4B47FC651096}"/>
              </a:ext>
            </a:extLst>
          </p:cNvPr>
          <p:cNvSpPr>
            <a:spLocks noGrp="1"/>
          </p:cNvSpPr>
          <p:nvPr>
            <p:ph sz="half" idx="2"/>
          </p:nvPr>
        </p:nvSpPr>
        <p:spPr>
          <a:xfrm>
            <a:off x="2895599" y="1846407"/>
            <a:ext cx="4343400" cy="4351338"/>
          </a:xfrm>
        </p:spPr>
        <p:txBody>
          <a:bodyPr>
            <a:normAutofit/>
          </a:bodyPr>
          <a:lstStyle/>
          <a:p>
            <a:r>
              <a:rPr lang="en-US" sz="4400" dirty="0"/>
              <a:t>Manage ALL aspects of the local Kairos community</a:t>
            </a:r>
          </a:p>
        </p:txBody>
      </p:sp>
    </p:spTree>
    <p:extLst>
      <p:ext uri="{BB962C8B-B14F-4D97-AF65-F5344CB8AC3E}">
        <p14:creationId xmlns:p14="http://schemas.microsoft.com/office/powerpoint/2010/main" val="3465141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barn(inVertical)">
                                      <p:cBhvr>
                                        <p:cTn id="11" dur="5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barn(inVertical)">
                                      <p:cBhvr>
                                        <p:cTn id="16"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7C5ACA-288E-41FE-9989-0820B8FC365B}"/>
              </a:ext>
            </a:extLst>
          </p:cNvPr>
          <p:cNvSpPr>
            <a:spLocks noGrp="1"/>
          </p:cNvSpPr>
          <p:nvPr>
            <p:ph type="title"/>
          </p:nvPr>
        </p:nvSpPr>
        <p:spPr>
          <a:xfrm>
            <a:off x="2754448" y="151104"/>
            <a:ext cx="8883949" cy="2280371"/>
          </a:xfrm>
        </p:spPr>
        <p:txBody>
          <a:bodyPr/>
          <a:lstStyle/>
          <a:p>
            <a:pPr algn="ctr"/>
            <a:r>
              <a:rPr lang="en-US" dirty="0"/>
              <a:t>Spiritual Health </a:t>
            </a:r>
            <a:br>
              <a:rPr lang="en-US" dirty="0"/>
            </a:br>
            <a:r>
              <a:rPr lang="en-US" dirty="0"/>
              <a:t>of the Ministry</a:t>
            </a:r>
          </a:p>
        </p:txBody>
      </p:sp>
      <p:sp>
        <p:nvSpPr>
          <p:cNvPr id="3" name="Text Placeholder 2">
            <a:extLst>
              <a:ext uri="{FF2B5EF4-FFF2-40B4-BE49-F238E27FC236}">
                <a16:creationId xmlns:a16="http://schemas.microsoft.com/office/drawing/2014/main" id="{408274C2-24F7-4014-9E9F-02700AFC7E1A}"/>
              </a:ext>
            </a:extLst>
          </p:cNvPr>
          <p:cNvSpPr>
            <a:spLocks noGrp="1"/>
          </p:cNvSpPr>
          <p:nvPr>
            <p:ph type="body" idx="1"/>
          </p:nvPr>
        </p:nvSpPr>
        <p:spPr>
          <a:xfrm>
            <a:off x="3253499" y="2926343"/>
            <a:ext cx="7885845" cy="1500187"/>
          </a:xfrm>
        </p:spPr>
        <p:txBody>
          <a:bodyPr>
            <a:normAutofit/>
          </a:bodyPr>
          <a:lstStyle/>
          <a:p>
            <a:r>
              <a:rPr lang="en-US" sz="2800" dirty="0">
                <a:solidFill>
                  <a:schemeClr val="tx1"/>
                </a:solidFill>
              </a:rPr>
              <a:t>While we are busy doing the business of Kairos we must remember whose we are and who we serve. </a:t>
            </a:r>
          </a:p>
        </p:txBody>
      </p:sp>
      <p:sp>
        <p:nvSpPr>
          <p:cNvPr id="4" name="TextBox 3">
            <a:extLst>
              <a:ext uri="{FF2B5EF4-FFF2-40B4-BE49-F238E27FC236}">
                <a16:creationId xmlns:a16="http://schemas.microsoft.com/office/drawing/2014/main" id="{F653755C-52B5-4778-87B3-FD50BB509B6F}"/>
              </a:ext>
            </a:extLst>
          </p:cNvPr>
          <p:cNvSpPr txBox="1"/>
          <p:nvPr/>
        </p:nvSpPr>
        <p:spPr>
          <a:xfrm>
            <a:off x="3253499" y="4426528"/>
            <a:ext cx="7677739" cy="1938992"/>
          </a:xfrm>
          <a:prstGeom prst="rect">
            <a:avLst/>
          </a:prstGeom>
          <a:noFill/>
        </p:spPr>
        <p:txBody>
          <a:bodyPr wrap="square" rtlCol="0">
            <a:spAutoFit/>
          </a:bodyPr>
          <a:lstStyle/>
          <a:p>
            <a:r>
              <a:rPr lang="en-US" sz="2000" b="1" baseline="30000" dirty="0"/>
              <a:t> </a:t>
            </a:r>
            <a:r>
              <a:rPr lang="en-US" sz="2000" dirty="0"/>
              <a:t>Each of you should use whatever gift you have received to serve others, as faithful stewards of God’s grace in its various forms. </a:t>
            </a:r>
            <a:r>
              <a:rPr lang="en-US" sz="2000" b="1" baseline="30000" dirty="0"/>
              <a:t> </a:t>
            </a:r>
            <a:r>
              <a:rPr lang="en-US" sz="2000" dirty="0"/>
              <a:t>If anyone speaks, they should do so as one who speaks the very words of God. If anyone serves, they should do so with the strength God provides, so that in all things God may be praised through Jesus Christ. To him be the glory and the power for ever and ever. Amen. 1 Peter 4:10, 11</a:t>
            </a:r>
          </a:p>
        </p:txBody>
      </p:sp>
    </p:spTree>
    <p:extLst>
      <p:ext uri="{BB962C8B-B14F-4D97-AF65-F5344CB8AC3E}">
        <p14:creationId xmlns:p14="http://schemas.microsoft.com/office/powerpoint/2010/main" val="40048779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DD2633-12F8-44AE-B82C-7C958B0D4B85}"/>
              </a:ext>
            </a:extLst>
          </p:cNvPr>
          <p:cNvSpPr>
            <a:spLocks noGrp="1"/>
          </p:cNvSpPr>
          <p:nvPr>
            <p:ph type="title"/>
          </p:nvPr>
        </p:nvSpPr>
        <p:spPr>
          <a:xfrm>
            <a:off x="4432660" y="497068"/>
            <a:ext cx="4185660" cy="1600200"/>
          </a:xfrm>
        </p:spPr>
        <p:txBody>
          <a:bodyPr>
            <a:normAutofit/>
          </a:bodyPr>
          <a:lstStyle/>
          <a:p>
            <a:pPr algn="ctr"/>
            <a:r>
              <a:rPr lang="en-US" sz="4400" dirty="0"/>
              <a:t>Building the Body of Christ</a:t>
            </a:r>
          </a:p>
        </p:txBody>
      </p:sp>
      <p:sp>
        <p:nvSpPr>
          <p:cNvPr id="3" name="Content Placeholder 2">
            <a:extLst>
              <a:ext uri="{FF2B5EF4-FFF2-40B4-BE49-F238E27FC236}">
                <a16:creationId xmlns:a16="http://schemas.microsoft.com/office/drawing/2014/main" id="{715BAC32-EB13-4ED3-8960-A69E99218DA0}"/>
              </a:ext>
            </a:extLst>
          </p:cNvPr>
          <p:cNvSpPr>
            <a:spLocks noGrp="1"/>
          </p:cNvSpPr>
          <p:nvPr>
            <p:ph idx="1"/>
          </p:nvPr>
        </p:nvSpPr>
        <p:spPr>
          <a:xfrm>
            <a:off x="3847800" y="2739810"/>
            <a:ext cx="3691335" cy="1600201"/>
          </a:xfrm>
        </p:spPr>
        <p:txBody>
          <a:bodyPr>
            <a:normAutofit/>
          </a:bodyPr>
          <a:lstStyle/>
          <a:p>
            <a:r>
              <a:rPr lang="en-US" sz="4400" dirty="0"/>
              <a:t>A Call to relationships</a:t>
            </a:r>
          </a:p>
        </p:txBody>
      </p:sp>
      <p:pic>
        <p:nvPicPr>
          <p:cNvPr id="5" name="Picture 4" descr="A picture containing toy, indoor, LEGO, girl&#10;&#10;Description automatically generated">
            <a:extLst>
              <a:ext uri="{FF2B5EF4-FFF2-40B4-BE49-F238E27FC236}">
                <a16:creationId xmlns:a16="http://schemas.microsoft.com/office/drawing/2014/main" id="{ECBBE43A-B035-4B11-A9F4-15CD7AABF1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89602" y="1454729"/>
            <a:ext cx="5013462" cy="5056981"/>
          </a:xfrm>
          <a:prstGeom prst="rect">
            <a:avLst/>
          </a:prstGeom>
        </p:spPr>
      </p:pic>
      <p:sp>
        <p:nvSpPr>
          <p:cNvPr id="4" name="TextBox 3">
            <a:extLst>
              <a:ext uri="{FF2B5EF4-FFF2-40B4-BE49-F238E27FC236}">
                <a16:creationId xmlns:a16="http://schemas.microsoft.com/office/drawing/2014/main" id="{520E2C40-BC4E-4C9E-8841-DD0DB5EA60CC}"/>
              </a:ext>
            </a:extLst>
          </p:cNvPr>
          <p:cNvSpPr txBox="1"/>
          <p:nvPr/>
        </p:nvSpPr>
        <p:spPr>
          <a:xfrm>
            <a:off x="3343314" y="4340011"/>
            <a:ext cx="3546288" cy="1631216"/>
          </a:xfrm>
          <a:prstGeom prst="rect">
            <a:avLst/>
          </a:prstGeom>
          <a:noFill/>
        </p:spPr>
        <p:txBody>
          <a:bodyPr wrap="square" rtlCol="0">
            <a:spAutoFit/>
          </a:bodyPr>
          <a:lstStyle/>
          <a:p>
            <a:pPr marL="342900" indent="-342900">
              <a:buFont typeface="Wingdings" panose="05000000000000000000" pitchFamily="2" charset="2"/>
              <a:buChar char="ü"/>
            </a:pPr>
            <a:r>
              <a:rPr lang="en-US" sz="2000" dirty="0"/>
              <a:t>With Jesus</a:t>
            </a:r>
          </a:p>
          <a:p>
            <a:pPr marL="342900" indent="-342900">
              <a:buFont typeface="Wingdings" panose="05000000000000000000" pitchFamily="2" charset="2"/>
              <a:buChar char="ü"/>
            </a:pPr>
            <a:r>
              <a:rPr lang="en-US" sz="2000" dirty="0"/>
              <a:t>In the institutions</a:t>
            </a:r>
          </a:p>
          <a:p>
            <a:pPr marL="342900" indent="-342900">
              <a:buFont typeface="Wingdings" panose="05000000000000000000" pitchFamily="2" charset="2"/>
              <a:buChar char="ü"/>
            </a:pPr>
            <a:r>
              <a:rPr lang="en-US" sz="2000" dirty="0"/>
              <a:t>Within our Advisory Councils</a:t>
            </a:r>
          </a:p>
          <a:p>
            <a:pPr marL="342900" indent="-342900">
              <a:buFont typeface="Wingdings" panose="05000000000000000000" pitchFamily="2" charset="2"/>
              <a:buChar char="ü"/>
            </a:pPr>
            <a:r>
              <a:rPr lang="en-US" sz="2000" dirty="0"/>
              <a:t>With our volunteers </a:t>
            </a:r>
          </a:p>
          <a:p>
            <a:pPr marL="342900" indent="-342900">
              <a:buFont typeface="Wingdings" panose="05000000000000000000" pitchFamily="2" charset="2"/>
              <a:buChar char="ü"/>
            </a:pPr>
            <a:r>
              <a:rPr lang="en-US" sz="2000" dirty="0"/>
              <a:t>State Chapter committees </a:t>
            </a:r>
          </a:p>
        </p:txBody>
      </p:sp>
    </p:spTree>
    <p:extLst>
      <p:ext uri="{BB962C8B-B14F-4D97-AF65-F5344CB8AC3E}">
        <p14:creationId xmlns:p14="http://schemas.microsoft.com/office/powerpoint/2010/main" val="11995871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38700F1-6EFC-4B1E-A872-0F5107073AFC}"/>
              </a:ext>
            </a:extLst>
          </p:cNvPr>
          <p:cNvSpPr txBox="1"/>
          <p:nvPr/>
        </p:nvSpPr>
        <p:spPr>
          <a:xfrm>
            <a:off x="2960371" y="1311282"/>
            <a:ext cx="5589269" cy="584775"/>
          </a:xfrm>
          <a:prstGeom prst="rect">
            <a:avLst/>
          </a:prstGeom>
          <a:noFill/>
        </p:spPr>
        <p:txBody>
          <a:bodyPr wrap="square" rtlCol="0">
            <a:spAutoFit/>
          </a:bodyPr>
          <a:lstStyle/>
          <a:p>
            <a:r>
              <a:rPr lang="en-US" sz="3200" b="1" dirty="0">
                <a:solidFill>
                  <a:schemeClr val="accent1"/>
                </a:solidFill>
              </a:rPr>
              <a:t>Relationships in the Institution</a:t>
            </a:r>
          </a:p>
        </p:txBody>
      </p:sp>
      <p:sp>
        <p:nvSpPr>
          <p:cNvPr id="5" name="TextBox 4">
            <a:extLst>
              <a:ext uri="{FF2B5EF4-FFF2-40B4-BE49-F238E27FC236}">
                <a16:creationId xmlns:a16="http://schemas.microsoft.com/office/drawing/2014/main" id="{371BC6B9-76FE-4500-A3FE-861294ABBC43}"/>
              </a:ext>
            </a:extLst>
          </p:cNvPr>
          <p:cNvSpPr txBox="1"/>
          <p:nvPr/>
        </p:nvSpPr>
        <p:spPr>
          <a:xfrm>
            <a:off x="2446717" y="2661867"/>
            <a:ext cx="7771703" cy="2215991"/>
          </a:xfrm>
          <a:prstGeom prst="rect">
            <a:avLst/>
          </a:prstGeom>
          <a:noFill/>
        </p:spPr>
        <p:txBody>
          <a:bodyPr wrap="square" rtlCol="0">
            <a:spAutoFit/>
          </a:bodyPr>
          <a:lstStyle/>
          <a:p>
            <a:r>
              <a:rPr lang="en-US" sz="2400" b="1" dirty="0"/>
              <a:t>Chaplain</a:t>
            </a:r>
          </a:p>
          <a:p>
            <a:pPr marL="342900" indent="-342900">
              <a:buFont typeface="Wingdings" panose="05000000000000000000" pitchFamily="2" charset="2"/>
              <a:buChar char="ü"/>
            </a:pPr>
            <a:r>
              <a:rPr lang="en-US" sz="2400" dirty="0"/>
              <a:t>Institutional Liaison and Chair build a cooperative and supportive relationship</a:t>
            </a:r>
          </a:p>
          <a:p>
            <a:pPr marL="342900" indent="-342900">
              <a:buFont typeface="Wingdings" panose="05000000000000000000" pitchFamily="2" charset="2"/>
              <a:buChar char="ü"/>
            </a:pPr>
            <a:r>
              <a:rPr lang="en-US" sz="2400" dirty="0"/>
              <a:t>Provide Kairos materials pointing out Kairos commitment to respect and mutual </a:t>
            </a:r>
          </a:p>
          <a:p>
            <a:endParaRPr lang="en-US" dirty="0"/>
          </a:p>
        </p:txBody>
      </p:sp>
    </p:spTree>
    <p:extLst>
      <p:ext uri="{BB962C8B-B14F-4D97-AF65-F5344CB8AC3E}">
        <p14:creationId xmlns:p14="http://schemas.microsoft.com/office/powerpoint/2010/main" val="29970909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FD1480B-2EF6-420B-9789-904FDA7524C3}"/>
              </a:ext>
            </a:extLst>
          </p:cNvPr>
          <p:cNvSpPr txBox="1"/>
          <p:nvPr/>
        </p:nvSpPr>
        <p:spPr>
          <a:xfrm>
            <a:off x="3221177" y="2537460"/>
            <a:ext cx="8132623" cy="2585323"/>
          </a:xfrm>
          <a:prstGeom prst="rect">
            <a:avLst/>
          </a:prstGeom>
          <a:noFill/>
        </p:spPr>
        <p:txBody>
          <a:bodyPr wrap="square" rtlCol="0">
            <a:spAutoFit/>
          </a:bodyPr>
          <a:lstStyle/>
          <a:p>
            <a:r>
              <a:rPr lang="en-US" sz="2400" b="1" dirty="0"/>
              <a:t>Institution Administration</a:t>
            </a:r>
          </a:p>
          <a:p>
            <a:pPr marL="457200" indent="-457200">
              <a:buFont typeface="Wingdings" panose="05000000000000000000" pitchFamily="2" charset="2"/>
              <a:buChar char="ü"/>
            </a:pPr>
            <a:r>
              <a:rPr lang="en-US" sz="2400" dirty="0"/>
              <a:t>Insure the institutional liaison is following through with communication and prison policies, acting as an effective go between</a:t>
            </a:r>
          </a:p>
          <a:p>
            <a:pPr marL="457200" indent="-457200">
              <a:buFont typeface="Wingdings" panose="05000000000000000000" pitchFamily="2" charset="2"/>
              <a:buChar char="ü"/>
            </a:pPr>
            <a:r>
              <a:rPr lang="en-US" sz="2400" dirty="0"/>
              <a:t>Maintain a MOU- Memorandum of Understanding</a:t>
            </a:r>
          </a:p>
          <a:p>
            <a:pPr marL="457200" indent="-457200">
              <a:buFont typeface="Wingdings" panose="05000000000000000000" pitchFamily="2" charset="2"/>
              <a:buChar char="ü"/>
            </a:pPr>
            <a:r>
              <a:rPr lang="en-US" sz="2400" dirty="0"/>
              <a:t>Listen and address any issues or concerns</a:t>
            </a:r>
          </a:p>
          <a:p>
            <a:endParaRPr lang="en-US" dirty="0"/>
          </a:p>
        </p:txBody>
      </p:sp>
      <p:sp>
        <p:nvSpPr>
          <p:cNvPr id="4" name="Title 3">
            <a:extLst>
              <a:ext uri="{FF2B5EF4-FFF2-40B4-BE49-F238E27FC236}">
                <a16:creationId xmlns:a16="http://schemas.microsoft.com/office/drawing/2014/main" id="{3C12C49F-E5F0-4390-84D1-18EEE5EA5DD6}"/>
              </a:ext>
            </a:extLst>
          </p:cNvPr>
          <p:cNvSpPr txBox="1">
            <a:spLocks noGrp="1"/>
          </p:cNvSpPr>
          <p:nvPr>
            <p:ph type="title"/>
          </p:nvPr>
        </p:nvSpPr>
        <p:spPr>
          <a:xfrm>
            <a:off x="4010025" y="1240201"/>
            <a:ext cx="5099685" cy="535531"/>
          </a:xfrm>
          <a:prstGeom prst="rect">
            <a:avLst/>
          </a:prstGeom>
          <a:noFill/>
        </p:spPr>
        <p:txBody>
          <a:bodyPr wrap="square" rtlCol="0">
            <a:spAutoFit/>
          </a:bodyPr>
          <a:lstStyle/>
          <a:p>
            <a:r>
              <a:rPr lang="en-US" sz="3200" b="1" dirty="0">
                <a:solidFill>
                  <a:schemeClr val="accent1"/>
                </a:solidFill>
              </a:rPr>
              <a:t>Relationships in the Institution</a:t>
            </a:r>
          </a:p>
        </p:txBody>
      </p:sp>
    </p:spTree>
    <p:extLst>
      <p:ext uri="{BB962C8B-B14F-4D97-AF65-F5344CB8AC3E}">
        <p14:creationId xmlns:p14="http://schemas.microsoft.com/office/powerpoint/2010/main" val="42372577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769D888-4C80-4064-8958-0F36EFE670C7}"/>
              </a:ext>
            </a:extLst>
          </p:cNvPr>
          <p:cNvSpPr txBox="1">
            <a:spLocks noGrp="1"/>
          </p:cNvSpPr>
          <p:nvPr>
            <p:ph type="title"/>
          </p:nvPr>
        </p:nvSpPr>
        <p:spPr>
          <a:xfrm>
            <a:off x="4021455" y="1336601"/>
            <a:ext cx="5465445" cy="978729"/>
          </a:xfrm>
          <a:prstGeom prst="rect">
            <a:avLst/>
          </a:prstGeom>
          <a:noFill/>
        </p:spPr>
        <p:txBody>
          <a:bodyPr wrap="square" rtlCol="0">
            <a:spAutoFit/>
          </a:bodyPr>
          <a:lstStyle/>
          <a:p>
            <a:pPr algn="ctr"/>
            <a:r>
              <a:rPr lang="en-US" sz="3200" b="1" dirty="0">
                <a:solidFill>
                  <a:schemeClr val="accent1"/>
                </a:solidFill>
              </a:rPr>
              <a:t>Relationships in the Institution</a:t>
            </a:r>
            <a:br>
              <a:rPr lang="en-US" sz="3200" b="1" dirty="0">
                <a:solidFill>
                  <a:schemeClr val="accent1"/>
                </a:solidFill>
              </a:rPr>
            </a:br>
            <a:r>
              <a:rPr lang="en-US" sz="3200" b="1" dirty="0">
                <a:solidFill>
                  <a:schemeClr val="accent1"/>
                </a:solidFill>
              </a:rPr>
              <a:t>in Continuing Ministry</a:t>
            </a:r>
          </a:p>
        </p:txBody>
      </p:sp>
      <p:sp>
        <p:nvSpPr>
          <p:cNvPr id="4" name="TextBox 3">
            <a:extLst>
              <a:ext uri="{FF2B5EF4-FFF2-40B4-BE49-F238E27FC236}">
                <a16:creationId xmlns:a16="http://schemas.microsoft.com/office/drawing/2014/main" id="{FBE1BB20-8FC4-4769-8426-8A9E798A557E}"/>
              </a:ext>
            </a:extLst>
          </p:cNvPr>
          <p:cNvSpPr txBox="1"/>
          <p:nvPr/>
        </p:nvSpPr>
        <p:spPr>
          <a:xfrm>
            <a:off x="2926080" y="2883008"/>
            <a:ext cx="8435340" cy="3416320"/>
          </a:xfrm>
          <a:prstGeom prst="rect">
            <a:avLst/>
          </a:prstGeom>
          <a:noFill/>
        </p:spPr>
        <p:txBody>
          <a:bodyPr wrap="square" rtlCol="0">
            <a:spAutoFit/>
          </a:bodyPr>
          <a:lstStyle/>
          <a:p>
            <a:r>
              <a:rPr lang="en-US" sz="2400" b="1" dirty="0"/>
              <a:t>Prayer and Share/ SWAP share, witness, accountability and pray</a:t>
            </a:r>
          </a:p>
          <a:p>
            <a:pPr algn="ctr"/>
            <a:r>
              <a:rPr lang="en-US" sz="2400" dirty="0"/>
              <a:t>Provide tools and knowledge empowering residents to build their community</a:t>
            </a:r>
          </a:p>
          <a:p>
            <a:pPr marL="342900" indent="-342900">
              <a:buFont typeface="Arial" panose="020B0604020202020204" pitchFamily="34" charset="0"/>
              <a:buChar char="•"/>
            </a:pPr>
            <a:r>
              <a:rPr lang="en-US" sz="2400" dirty="0"/>
              <a:t>Prayer and Share / Share Witness Accountability and Pray</a:t>
            </a:r>
          </a:p>
          <a:p>
            <a:pPr marL="342900" indent="-342900">
              <a:buFont typeface="Arial" panose="020B0604020202020204" pitchFamily="34" charset="0"/>
              <a:buChar char="•"/>
            </a:pPr>
            <a:r>
              <a:rPr lang="en-US" sz="2400" dirty="0"/>
              <a:t>Mentoring in Torch</a:t>
            </a:r>
          </a:p>
          <a:p>
            <a:pPr marL="342900" indent="-342900">
              <a:buFont typeface="Arial" panose="020B0604020202020204" pitchFamily="34" charset="0"/>
              <a:buChar char="•"/>
            </a:pPr>
            <a:r>
              <a:rPr lang="en-US" sz="2400" dirty="0"/>
              <a:t>Retreats</a:t>
            </a:r>
          </a:p>
          <a:p>
            <a:pPr marL="342900" indent="-342900">
              <a:buFont typeface="Arial" panose="020B0604020202020204" pitchFamily="34" charset="0"/>
              <a:buChar char="•"/>
            </a:pPr>
            <a:r>
              <a:rPr lang="en-US" sz="2400" dirty="0"/>
              <a:t>Reunions</a:t>
            </a:r>
          </a:p>
          <a:p>
            <a:pPr marL="342900" indent="-342900">
              <a:buFont typeface="Arial" panose="020B0604020202020204" pitchFamily="34" charset="0"/>
              <a:buChar char="•"/>
            </a:pPr>
            <a:r>
              <a:rPr lang="en-US" sz="2400" dirty="0"/>
              <a:t>Freedom Guides</a:t>
            </a:r>
          </a:p>
          <a:p>
            <a:pPr marL="342900" indent="-342900">
              <a:buFont typeface="Arial" panose="020B0604020202020204" pitchFamily="34" charset="0"/>
              <a:buChar char="•"/>
            </a:pPr>
            <a:r>
              <a:rPr lang="en-US" sz="2400" dirty="0"/>
              <a:t>Relationships </a:t>
            </a:r>
          </a:p>
        </p:txBody>
      </p:sp>
    </p:spTree>
    <p:extLst>
      <p:ext uri="{BB962C8B-B14F-4D97-AF65-F5344CB8AC3E}">
        <p14:creationId xmlns:p14="http://schemas.microsoft.com/office/powerpoint/2010/main" val="18474779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47EF52-37BB-444C-B12B-F538784969B8}"/>
              </a:ext>
            </a:extLst>
          </p:cNvPr>
          <p:cNvSpPr>
            <a:spLocks noGrp="1"/>
          </p:cNvSpPr>
          <p:nvPr>
            <p:ph type="title"/>
          </p:nvPr>
        </p:nvSpPr>
        <p:spPr>
          <a:xfrm>
            <a:off x="2103118" y="903912"/>
            <a:ext cx="4480562" cy="884583"/>
          </a:xfrm>
        </p:spPr>
        <p:txBody>
          <a:bodyPr>
            <a:normAutofit fontScale="90000"/>
          </a:bodyPr>
          <a:lstStyle/>
          <a:p>
            <a:r>
              <a:rPr lang="en-US" dirty="0"/>
              <a:t>Relationship with Volunteers</a:t>
            </a:r>
            <a:br>
              <a:rPr lang="en-US" dirty="0"/>
            </a:br>
            <a:endParaRPr lang="en-US" dirty="0"/>
          </a:p>
        </p:txBody>
      </p:sp>
      <p:sp>
        <p:nvSpPr>
          <p:cNvPr id="4" name="Text Placeholder 3">
            <a:extLst>
              <a:ext uri="{FF2B5EF4-FFF2-40B4-BE49-F238E27FC236}">
                <a16:creationId xmlns:a16="http://schemas.microsoft.com/office/drawing/2014/main" id="{D716E768-2313-4185-93CC-644EE408A588}"/>
              </a:ext>
            </a:extLst>
          </p:cNvPr>
          <p:cNvSpPr>
            <a:spLocks noGrp="1"/>
          </p:cNvSpPr>
          <p:nvPr>
            <p:ph type="body" sz="half" idx="2"/>
          </p:nvPr>
        </p:nvSpPr>
        <p:spPr>
          <a:xfrm>
            <a:off x="2651445" y="1673226"/>
            <a:ext cx="3932237" cy="4765745"/>
          </a:xfrm>
        </p:spPr>
        <p:txBody>
          <a:bodyPr>
            <a:normAutofit/>
          </a:bodyPr>
          <a:lstStyle/>
          <a:p>
            <a:r>
              <a:rPr lang="en-US" sz="2400" b="1" dirty="0"/>
              <a:t>In the Advisory Council</a:t>
            </a:r>
          </a:p>
          <a:p>
            <a:pPr marL="285750" indent="-285750">
              <a:buFont typeface="Wingdings" panose="05000000000000000000" pitchFamily="2" charset="2"/>
              <a:buChar char="v"/>
            </a:pPr>
            <a:r>
              <a:rPr lang="en-US" sz="2000" dirty="0"/>
              <a:t>Remain Spiritually grounded while doing the work of Kairos</a:t>
            </a:r>
          </a:p>
          <a:p>
            <a:pPr marL="285750" indent="-285750">
              <a:buFont typeface="Wingdings" panose="05000000000000000000" pitchFamily="2" charset="2"/>
              <a:buChar char="v"/>
            </a:pPr>
            <a:r>
              <a:rPr lang="en-US" sz="2000" dirty="0"/>
              <a:t>Listen Listen Love Love each other</a:t>
            </a:r>
          </a:p>
          <a:p>
            <a:pPr marL="285750" indent="-285750">
              <a:buFont typeface="Wingdings" panose="05000000000000000000" pitchFamily="2" charset="2"/>
              <a:buChar char="v"/>
            </a:pPr>
            <a:r>
              <a:rPr lang="en-US" sz="2000" dirty="0"/>
              <a:t>Be supportive and accountable to each other</a:t>
            </a:r>
          </a:p>
          <a:p>
            <a:pPr marL="285750" indent="-285750">
              <a:buFont typeface="Wingdings" panose="05000000000000000000" pitchFamily="2" charset="2"/>
              <a:buChar char="v"/>
            </a:pPr>
            <a:r>
              <a:rPr lang="en-US" sz="2000" dirty="0"/>
              <a:t>Face difficulties and differences with grace</a:t>
            </a:r>
          </a:p>
        </p:txBody>
      </p:sp>
      <p:sp>
        <p:nvSpPr>
          <p:cNvPr id="9" name="Picture Placeholder 8">
            <a:extLst>
              <a:ext uri="{FF2B5EF4-FFF2-40B4-BE49-F238E27FC236}">
                <a16:creationId xmlns:a16="http://schemas.microsoft.com/office/drawing/2014/main" id="{5BF7B120-59A6-48F7-A147-A0E536799230}"/>
              </a:ext>
            </a:extLst>
          </p:cNvPr>
          <p:cNvSpPr>
            <a:spLocks noGrp="1"/>
          </p:cNvSpPr>
          <p:nvPr>
            <p:ph type="pic" idx="1"/>
          </p:nvPr>
        </p:nvSpPr>
        <p:spPr/>
      </p:sp>
      <p:pic>
        <p:nvPicPr>
          <p:cNvPr id="1026" name="Picture 2" descr="https://img.heartlight.org/ppt/ecclesiastes4_9-12.jpg">
            <a:extLst>
              <a:ext uri="{FF2B5EF4-FFF2-40B4-BE49-F238E27FC236}">
                <a16:creationId xmlns:a16="http://schemas.microsoft.com/office/drawing/2014/main" id="{4457FA83-7F65-4A1F-91A5-1BEE82B0DC0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40466" y="283336"/>
            <a:ext cx="5429800" cy="62913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30866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48D55149-6D44-49E1-9512-BC3E01182ECC}"/>
              </a:ext>
            </a:extLst>
          </p:cNvPr>
          <p:cNvSpPr txBox="1">
            <a:spLocks/>
          </p:cNvSpPr>
          <p:nvPr/>
        </p:nvSpPr>
        <p:spPr>
          <a:xfrm>
            <a:off x="4255284" y="374281"/>
            <a:ext cx="3928595" cy="884583"/>
          </a:xfrm>
          <a:prstGeom prst="rect">
            <a:avLst/>
          </a:prstGeom>
        </p:spPr>
        <p:txBody>
          <a:bodyPr vert="horz" lIns="91440" tIns="45720" rIns="91440" bIns="45720" rtlCol="0" anchor="b">
            <a:normAutofit fontScale="75000" lnSpcReduction="20000"/>
          </a:bodyPr>
          <a:lstStyle>
            <a:lvl1pPr algn="l" defTabSz="914400" rtl="0" eaLnBrk="1" latinLnBrk="0" hangingPunct="1">
              <a:lnSpc>
                <a:spcPct val="90000"/>
              </a:lnSpc>
              <a:spcBef>
                <a:spcPct val="0"/>
              </a:spcBef>
              <a:buNone/>
              <a:defRPr sz="3200" b="1" kern="1200" baseline="0">
                <a:solidFill>
                  <a:schemeClr val="accent1"/>
                </a:solidFill>
                <a:latin typeface="+mj-lt"/>
                <a:ea typeface="+mj-ea"/>
                <a:cs typeface="+mj-cs"/>
              </a:defRPr>
            </a:lvl1pPr>
          </a:lstStyle>
          <a:p>
            <a:r>
              <a:rPr lang="en-US" dirty="0"/>
              <a:t>Relationships with Volunteers</a:t>
            </a:r>
            <a:br>
              <a:rPr lang="en-US" dirty="0"/>
            </a:br>
            <a:endParaRPr lang="en-US" dirty="0"/>
          </a:p>
        </p:txBody>
      </p:sp>
      <p:sp>
        <p:nvSpPr>
          <p:cNvPr id="7" name="Text Placeholder 3">
            <a:extLst>
              <a:ext uri="{FF2B5EF4-FFF2-40B4-BE49-F238E27FC236}">
                <a16:creationId xmlns:a16="http://schemas.microsoft.com/office/drawing/2014/main" id="{7E6F62EF-3AB9-4519-AC5D-A47FD741DBAC}"/>
              </a:ext>
            </a:extLst>
          </p:cNvPr>
          <p:cNvSpPr>
            <a:spLocks noGrp="1"/>
          </p:cNvSpPr>
          <p:nvPr>
            <p:ph type="body" sz="half" idx="2"/>
          </p:nvPr>
        </p:nvSpPr>
        <p:spPr>
          <a:xfrm>
            <a:off x="3501141" y="1258864"/>
            <a:ext cx="7345929" cy="5064944"/>
          </a:xfrm>
        </p:spPr>
        <p:txBody>
          <a:bodyPr>
            <a:noAutofit/>
          </a:bodyPr>
          <a:lstStyle/>
          <a:p>
            <a:r>
              <a:rPr lang="en-US" sz="2400" b="1" dirty="0"/>
              <a:t>Weekend Leaders</a:t>
            </a:r>
          </a:p>
          <a:p>
            <a:pPr marL="342900" indent="-342900">
              <a:buFont typeface="Wingdings" panose="05000000000000000000" pitchFamily="2" charset="2"/>
              <a:buChar char="v"/>
            </a:pPr>
            <a:r>
              <a:rPr lang="en-US" sz="2400" dirty="0"/>
              <a:t>Share Advisory Council’s goals and needs</a:t>
            </a:r>
          </a:p>
          <a:p>
            <a:pPr marL="342900" indent="-342900">
              <a:buFont typeface="Wingdings" panose="05000000000000000000" pitchFamily="2" charset="2"/>
              <a:buChar char="v"/>
            </a:pPr>
            <a:r>
              <a:rPr lang="en-US" sz="2400" dirty="0"/>
              <a:t>Support in strategically choosing</a:t>
            </a:r>
            <a:br>
              <a:rPr lang="en-US" sz="2400" dirty="0"/>
            </a:br>
            <a:r>
              <a:rPr lang="en-US" sz="2400" dirty="0"/>
              <a:t>core team</a:t>
            </a:r>
            <a:br>
              <a:rPr lang="en-US" sz="2400" dirty="0"/>
            </a:br>
            <a:r>
              <a:rPr lang="en-US" sz="2400" dirty="0"/>
              <a:t>team/ recruiting</a:t>
            </a:r>
            <a:br>
              <a:rPr lang="en-US" sz="2400" dirty="0"/>
            </a:br>
            <a:r>
              <a:rPr lang="en-US" sz="2400" dirty="0"/>
              <a:t>fundraising</a:t>
            </a:r>
          </a:p>
          <a:p>
            <a:pPr marL="342900" indent="-342900">
              <a:buFont typeface="Wingdings" panose="05000000000000000000" pitchFamily="2" charset="2"/>
              <a:buChar char="v"/>
            </a:pPr>
            <a:r>
              <a:rPr lang="en-US" sz="2400" dirty="0"/>
              <a:t>Purposely build the Body of Christ within our ministry in team formation and mentoring</a:t>
            </a:r>
          </a:p>
          <a:p>
            <a:pPr marL="285750" indent="-285750">
              <a:buFont typeface="Wingdings" panose="05000000000000000000" pitchFamily="2" charset="2"/>
              <a:buChar char="v"/>
            </a:pPr>
            <a:r>
              <a:rPr lang="en-US" sz="2400" dirty="0"/>
              <a:t>Support their role in preparing impactful team formation meetings</a:t>
            </a:r>
          </a:p>
          <a:p>
            <a:pPr marL="285750" indent="-285750">
              <a:buFont typeface="Wingdings" panose="05000000000000000000" pitchFamily="2" charset="2"/>
              <a:buChar char="v"/>
            </a:pPr>
            <a:r>
              <a:rPr lang="en-US" sz="2400" dirty="0"/>
              <a:t>Hear concerns and help solve problems</a:t>
            </a:r>
          </a:p>
        </p:txBody>
      </p:sp>
    </p:spTree>
    <p:extLst>
      <p:ext uri="{BB962C8B-B14F-4D97-AF65-F5344CB8AC3E}">
        <p14:creationId xmlns:p14="http://schemas.microsoft.com/office/powerpoint/2010/main" val="37521647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DAFA62-FD4B-428B-A8AF-5070865E94B2}"/>
              </a:ext>
            </a:extLst>
          </p:cNvPr>
          <p:cNvSpPr>
            <a:spLocks noGrp="1"/>
          </p:cNvSpPr>
          <p:nvPr>
            <p:ph type="title"/>
          </p:nvPr>
        </p:nvSpPr>
        <p:spPr/>
        <p:txBody>
          <a:bodyPr>
            <a:normAutofit/>
          </a:bodyPr>
          <a:lstStyle/>
          <a:p>
            <a:pPr algn="ctr"/>
            <a:r>
              <a:rPr lang="en-US" sz="7200" dirty="0"/>
              <a:t>Welcome</a:t>
            </a:r>
          </a:p>
        </p:txBody>
      </p:sp>
      <p:sp>
        <p:nvSpPr>
          <p:cNvPr id="3" name="Content Placeholder 2">
            <a:extLst>
              <a:ext uri="{FF2B5EF4-FFF2-40B4-BE49-F238E27FC236}">
                <a16:creationId xmlns:a16="http://schemas.microsoft.com/office/drawing/2014/main" id="{16A6DF10-2124-465D-A990-8BDA423E85C6}"/>
              </a:ext>
            </a:extLst>
          </p:cNvPr>
          <p:cNvSpPr>
            <a:spLocks noGrp="1"/>
          </p:cNvSpPr>
          <p:nvPr>
            <p:ph idx="1"/>
          </p:nvPr>
        </p:nvSpPr>
        <p:spPr>
          <a:xfrm>
            <a:off x="3726426" y="1825625"/>
            <a:ext cx="7627374" cy="4351338"/>
          </a:xfrm>
        </p:spPr>
        <p:txBody>
          <a:bodyPr/>
          <a:lstStyle/>
          <a:p>
            <a:r>
              <a:rPr lang="en-US" sz="6000" dirty="0"/>
              <a:t>Name</a:t>
            </a:r>
          </a:p>
          <a:p>
            <a:r>
              <a:rPr lang="en-US" sz="6000" dirty="0"/>
              <a:t>Hometown</a:t>
            </a:r>
          </a:p>
          <a:p>
            <a:r>
              <a:rPr lang="en-US" sz="6000" dirty="0"/>
              <a:t>Advisory Council</a:t>
            </a:r>
          </a:p>
          <a:p>
            <a:r>
              <a:rPr lang="en-US" sz="6000" dirty="0"/>
              <a:t>Position</a:t>
            </a:r>
          </a:p>
          <a:p>
            <a:endParaRPr lang="en-US" dirty="0"/>
          </a:p>
        </p:txBody>
      </p:sp>
    </p:spTree>
    <p:extLst>
      <p:ext uri="{BB962C8B-B14F-4D97-AF65-F5344CB8AC3E}">
        <p14:creationId xmlns:p14="http://schemas.microsoft.com/office/powerpoint/2010/main" val="248838442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E5D235-B87C-4493-8E7E-C7B513ED1B3B}"/>
              </a:ext>
            </a:extLst>
          </p:cNvPr>
          <p:cNvSpPr>
            <a:spLocks noGrp="1"/>
          </p:cNvSpPr>
          <p:nvPr>
            <p:ph type="title"/>
          </p:nvPr>
        </p:nvSpPr>
        <p:spPr>
          <a:xfrm>
            <a:off x="3692021" y="-216569"/>
            <a:ext cx="3932237" cy="1600200"/>
          </a:xfrm>
        </p:spPr>
        <p:txBody>
          <a:bodyPr>
            <a:normAutofit/>
          </a:bodyPr>
          <a:lstStyle/>
          <a:p>
            <a:r>
              <a:rPr lang="en-US" sz="3600" dirty="0"/>
              <a:t>Team Members</a:t>
            </a:r>
          </a:p>
        </p:txBody>
      </p:sp>
      <p:sp>
        <p:nvSpPr>
          <p:cNvPr id="4" name="Text Placeholder 3">
            <a:extLst>
              <a:ext uri="{FF2B5EF4-FFF2-40B4-BE49-F238E27FC236}">
                <a16:creationId xmlns:a16="http://schemas.microsoft.com/office/drawing/2014/main" id="{73135CBF-7156-465E-B5E1-B4874CF3B9DA}"/>
              </a:ext>
            </a:extLst>
          </p:cNvPr>
          <p:cNvSpPr>
            <a:spLocks noGrp="1"/>
          </p:cNvSpPr>
          <p:nvPr>
            <p:ph type="body" sz="half" idx="2"/>
          </p:nvPr>
        </p:nvSpPr>
        <p:spPr>
          <a:xfrm>
            <a:off x="3572751" y="1695058"/>
            <a:ext cx="3932237" cy="4492690"/>
          </a:xfrm>
        </p:spPr>
        <p:txBody>
          <a:bodyPr>
            <a:normAutofit lnSpcReduction="10000"/>
          </a:bodyPr>
          <a:lstStyle/>
          <a:p>
            <a:pPr marL="457200" indent="-457200">
              <a:buFont typeface="Wingdings" panose="05000000000000000000" pitchFamily="2" charset="2"/>
              <a:buChar char="v"/>
            </a:pPr>
            <a:r>
              <a:rPr lang="en-US" sz="2800" dirty="0"/>
              <a:t>Ensure Adequate training</a:t>
            </a:r>
            <a:br>
              <a:rPr lang="en-US" sz="2800" dirty="0"/>
            </a:br>
            <a:br>
              <a:rPr lang="en-US" sz="2800" dirty="0"/>
            </a:br>
            <a:r>
              <a:rPr lang="en-US" sz="2200" dirty="0"/>
              <a:t>Program Manuals</a:t>
            </a:r>
            <a:br>
              <a:rPr lang="en-US" sz="2200" dirty="0"/>
            </a:br>
            <a:br>
              <a:rPr lang="en-US" sz="2200" dirty="0"/>
            </a:br>
            <a:r>
              <a:rPr lang="en-US" sz="2200" dirty="0"/>
              <a:t>Ministry Needs</a:t>
            </a:r>
            <a:br>
              <a:rPr lang="en-US" sz="2200" dirty="0"/>
            </a:br>
            <a:br>
              <a:rPr lang="en-US" sz="2200" dirty="0"/>
            </a:br>
            <a:r>
              <a:rPr lang="en-US" sz="2200" dirty="0"/>
              <a:t>Opportunities for service outside of weekends</a:t>
            </a:r>
            <a:br>
              <a:rPr lang="en-US" sz="2200" dirty="0"/>
            </a:br>
            <a:endParaRPr lang="en-US" sz="2200" dirty="0"/>
          </a:p>
          <a:p>
            <a:pPr marL="457200" indent="-457200">
              <a:buFont typeface="Wingdings" panose="05000000000000000000" pitchFamily="2" charset="2"/>
              <a:buChar char="v"/>
            </a:pPr>
            <a:r>
              <a:rPr lang="en-US" sz="2800" dirty="0"/>
              <a:t>Mentoring</a:t>
            </a:r>
          </a:p>
          <a:p>
            <a:pPr marL="457200" indent="-457200">
              <a:buFont typeface="Wingdings" panose="05000000000000000000" pitchFamily="2" charset="2"/>
              <a:buChar char="v"/>
            </a:pPr>
            <a:r>
              <a:rPr lang="en-US" sz="2800" dirty="0"/>
              <a:t>Encouraging</a:t>
            </a:r>
          </a:p>
          <a:p>
            <a:pPr marL="457200" indent="-457200">
              <a:buFont typeface="Wingdings" panose="05000000000000000000" pitchFamily="2" charset="2"/>
              <a:buChar char="v"/>
            </a:pPr>
            <a:r>
              <a:rPr lang="en-US" sz="2800" dirty="0"/>
              <a:t>Develop Leaders</a:t>
            </a:r>
          </a:p>
        </p:txBody>
      </p:sp>
      <p:pic>
        <p:nvPicPr>
          <p:cNvPr id="10" name="Picture Placeholder 9" descr="A close up of a sign&#10;&#10;Description automatically generated">
            <a:extLst>
              <a:ext uri="{FF2B5EF4-FFF2-40B4-BE49-F238E27FC236}">
                <a16:creationId xmlns:a16="http://schemas.microsoft.com/office/drawing/2014/main" id="{2E5FFE52-E0A5-4DF4-B85D-6870EF846C74}"/>
              </a:ext>
            </a:extLst>
          </p:cNvPr>
          <p:cNvPicPr>
            <a:picLocks noGrp="1" noChangeAspect="1"/>
          </p:cNvPicPr>
          <p:nvPr>
            <p:ph type="pic" idx="1"/>
          </p:nvPr>
        </p:nvPicPr>
        <p:blipFill>
          <a:blip r:embed="rId3">
            <a:extLst>
              <a:ext uri="{28A0092B-C50C-407E-A947-70E740481C1C}">
                <a14:useLocalDpi xmlns:a14="http://schemas.microsoft.com/office/drawing/2010/main" val="0"/>
              </a:ext>
            </a:extLst>
          </a:blip>
          <a:srcRect l="1042" r="1042"/>
          <a:stretch>
            <a:fillRect/>
          </a:stretch>
        </p:blipFill>
        <p:spPr>
          <a:xfrm>
            <a:off x="8198173" y="2668949"/>
            <a:ext cx="3657254" cy="3735368"/>
          </a:xfrm>
        </p:spPr>
      </p:pic>
    </p:spTree>
    <p:extLst>
      <p:ext uri="{BB962C8B-B14F-4D97-AF65-F5344CB8AC3E}">
        <p14:creationId xmlns:p14="http://schemas.microsoft.com/office/powerpoint/2010/main" val="28043409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A close up of a toy&#10;&#10;Description automatically generated">
            <a:extLst>
              <a:ext uri="{FF2B5EF4-FFF2-40B4-BE49-F238E27FC236}">
                <a16:creationId xmlns:a16="http://schemas.microsoft.com/office/drawing/2014/main" id="{B02483BB-BA4C-4C9A-9FA0-B843D748946E}"/>
              </a:ext>
            </a:extLst>
          </p:cNvPr>
          <p:cNvPicPr>
            <a:picLocks noGrp="1" noChangeAspect="1"/>
          </p:cNvPicPr>
          <p:nvPr>
            <p:ph type="pic" idx="1"/>
          </p:nvPr>
        </p:nvPicPr>
        <p:blipFill>
          <a:blip r:embed="rId3">
            <a:extLst>
              <a:ext uri="{28A0092B-C50C-407E-A947-70E740481C1C}">
                <a14:useLocalDpi xmlns:a14="http://schemas.microsoft.com/office/drawing/2010/main" val="0"/>
              </a:ext>
            </a:extLst>
          </a:blip>
          <a:srcRect l="3803" r="3803"/>
          <a:stretch>
            <a:fillRect/>
          </a:stretch>
        </p:blipFill>
        <p:spPr>
          <a:xfrm>
            <a:off x="7354948" y="987425"/>
            <a:ext cx="4270997" cy="5451544"/>
          </a:xfrm>
        </p:spPr>
      </p:pic>
      <p:sp>
        <p:nvSpPr>
          <p:cNvPr id="5" name="Title 1">
            <a:extLst>
              <a:ext uri="{FF2B5EF4-FFF2-40B4-BE49-F238E27FC236}">
                <a16:creationId xmlns:a16="http://schemas.microsoft.com/office/drawing/2014/main" id="{38F538C1-82B5-4C79-8F75-526C1075C630}"/>
              </a:ext>
            </a:extLst>
          </p:cNvPr>
          <p:cNvSpPr txBox="1">
            <a:spLocks/>
          </p:cNvSpPr>
          <p:nvPr/>
        </p:nvSpPr>
        <p:spPr>
          <a:xfrm>
            <a:off x="2931364" y="987427"/>
            <a:ext cx="3932237" cy="884583"/>
          </a:xfrm>
          <a:prstGeom prst="rect">
            <a:avLst/>
          </a:prstGeom>
        </p:spPr>
        <p:txBody>
          <a:bodyPr vert="horz" lIns="91440" tIns="45720" rIns="91440" bIns="45720" rtlCol="0" anchor="b">
            <a:normAutofit fontScale="90000" lnSpcReduction="10000"/>
          </a:bodyPr>
          <a:lstStyle>
            <a:lvl1pPr algn="l" defTabSz="914400" rtl="0" eaLnBrk="1" latinLnBrk="0" hangingPunct="1">
              <a:lnSpc>
                <a:spcPct val="90000"/>
              </a:lnSpc>
              <a:spcBef>
                <a:spcPct val="0"/>
              </a:spcBef>
              <a:buNone/>
              <a:defRPr sz="3200" b="1" kern="1200" baseline="0">
                <a:solidFill>
                  <a:schemeClr val="accent1"/>
                </a:solidFill>
                <a:latin typeface="+mj-lt"/>
                <a:ea typeface="+mj-ea"/>
                <a:cs typeface="+mj-cs"/>
              </a:defRPr>
            </a:lvl1pPr>
          </a:lstStyle>
          <a:p>
            <a:r>
              <a:rPr lang="en-US" dirty="0"/>
              <a:t>State Chapter Committee</a:t>
            </a:r>
            <a:br>
              <a:rPr lang="en-US" dirty="0"/>
            </a:br>
            <a:endParaRPr lang="en-US" dirty="0"/>
          </a:p>
        </p:txBody>
      </p:sp>
      <p:sp>
        <p:nvSpPr>
          <p:cNvPr id="8" name="Text Placeholder 3">
            <a:extLst>
              <a:ext uri="{FF2B5EF4-FFF2-40B4-BE49-F238E27FC236}">
                <a16:creationId xmlns:a16="http://schemas.microsoft.com/office/drawing/2014/main" id="{C8FFC285-19BF-4540-802A-2D522FEFE9FC}"/>
              </a:ext>
            </a:extLst>
          </p:cNvPr>
          <p:cNvSpPr>
            <a:spLocks noGrp="1"/>
          </p:cNvSpPr>
          <p:nvPr>
            <p:ph type="body" sz="half" idx="2"/>
          </p:nvPr>
        </p:nvSpPr>
        <p:spPr>
          <a:xfrm>
            <a:off x="3135088" y="2332654"/>
            <a:ext cx="4000441" cy="3135086"/>
          </a:xfrm>
        </p:spPr>
        <p:txBody>
          <a:bodyPr>
            <a:normAutofit fontScale="92500" lnSpcReduction="10000"/>
          </a:bodyPr>
          <a:lstStyle/>
          <a:p>
            <a:pPr marL="285750" indent="-285750">
              <a:buFont typeface="Wingdings" panose="05000000000000000000" pitchFamily="2" charset="2"/>
              <a:buChar char="v"/>
            </a:pPr>
            <a:r>
              <a:rPr lang="en-US" sz="2400" dirty="0"/>
              <a:t>The Advisory Council is directly accountable to the State Chapter Committee</a:t>
            </a:r>
          </a:p>
          <a:p>
            <a:pPr marL="285750" indent="-285750">
              <a:buFont typeface="Wingdings" panose="05000000000000000000" pitchFamily="2" charset="2"/>
              <a:buChar char="v"/>
            </a:pPr>
            <a:r>
              <a:rPr lang="en-US" sz="2400" dirty="0"/>
              <a:t>Report to the State Chapter Committee</a:t>
            </a:r>
          </a:p>
          <a:p>
            <a:pPr marL="285750" indent="-285750">
              <a:buFont typeface="Wingdings" panose="05000000000000000000" pitchFamily="2" charset="2"/>
              <a:buChar char="v"/>
            </a:pPr>
            <a:r>
              <a:rPr lang="en-US" sz="2400" dirty="0"/>
              <a:t>The State Chapter Committee  is our connection to Kairos Prison Ministry International</a:t>
            </a:r>
          </a:p>
          <a:p>
            <a:pPr marL="285750" indent="-285750">
              <a:buFont typeface="Wingdings" panose="05000000000000000000" pitchFamily="2" charset="2"/>
              <a:buChar char="v"/>
            </a:pPr>
            <a:r>
              <a:rPr lang="en-US" sz="2400" dirty="0"/>
              <a:t>It's a great resource</a:t>
            </a:r>
          </a:p>
        </p:txBody>
      </p:sp>
    </p:spTree>
    <p:extLst>
      <p:ext uri="{BB962C8B-B14F-4D97-AF65-F5344CB8AC3E}">
        <p14:creationId xmlns:p14="http://schemas.microsoft.com/office/powerpoint/2010/main" val="31463603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EA3310-12B9-4CCE-BD1F-F4C2712480FE}"/>
              </a:ext>
            </a:extLst>
          </p:cNvPr>
          <p:cNvSpPr>
            <a:spLocks noGrp="1"/>
          </p:cNvSpPr>
          <p:nvPr>
            <p:ph type="title"/>
          </p:nvPr>
        </p:nvSpPr>
        <p:spPr>
          <a:xfrm>
            <a:off x="2517984" y="457200"/>
            <a:ext cx="8995992" cy="1600200"/>
          </a:xfrm>
        </p:spPr>
        <p:txBody>
          <a:bodyPr>
            <a:normAutofit/>
          </a:bodyPr>
          <a:lstStyle/>
          <a:p>
            <a:pPr algn="ctr"/>
            <a:r>
              <a:rPr lang="en-US" sz="4000" dirty="0"/>
              <a:t>Volunteer Community Participation</a:t>
            </a:r>
            <a:br>
              <a:rPr lang="en-US" sz="4000" dirty="0"/>
            </a:br>
            <a:r>
              <a:rPr lang="en-US" dirty="0"/>
              <a:t>Everyone has a part in the success of Kairos</a:t>
            </a:r>
          </a:p>
        </p:txBody>
      </p:sp>
      <p:sp>
        <p:nvSpPr>
          <p:cNvPr id="4" name="Text Placeholder 3">
            <a:extLst>
              <a:ext uri="{FF2B5EF4-FFF2-40B4-BE49-F238E27FC236}">
                <a16:creationId xmlns:a16="http://schemas.microsoft.com/office/drawing/2014/main" id="{227BFA6E-C933-47AC-8166-1980DFE4F7EB}"/>
              </a:ext>
            </a:extLst>
          </p:cNvPr>
          <p:cNvSpPr>
            <a:spLocks noGrp="1"/>
          </p:cNvSpPr>
          <p:nvPr>
            <p:ph type="body" sz="half" idx="2"/>
          </p:nvPr>
        </p:nvSpPr>
        <p:spPr>
          <a:xfrm>
            <a:off x="3135086" y="2911150"/>
            <a:ext cx="3315135" cy="2957837"/>
          </a:xfrm>
        </p:spPr>
        <p:txBody>
          <a:bodyPr>
            <a:normAutofit/>
          </a:bodyPr>
          <a:lstStyle/>
          <a:p>
            <a:pPr algn="ctr"/>
            <a:r>
              <a:rPr lang="en-US" sz="2800" dirty="0"/>
              <a:t>Continuing Ministry</a:t>
            </a:r>
          </a:p>
          <a:p>
            <a:pPr algn="ctr"/>
            <a:endParaRPr lang="en-US" sz="2800" dirty="0"/>
          </a:p>
          <a:p>
            <a:pPr algn="ctr"/>
            <a:r>
              <a:rPr lang="en-US" sz="2800" dirty="0"/>
              <a:t>Fundraising</a:t>
            </a:r>
          </a:p>
          <a:p>
            <a:pPr algn="ctr"/>
            <a:endParaRPr lang="en-US" sz="2800" dirty="0"/>
          </a:p>
          <a:p>
            <a:pPr algn="ctr"/>
            <a:r>
              <a:rPr lang="en-US" sz="2800" dirty="0"/>
              <a:t>Recruitment</a:t>
            </a:r>
          </a:p>
        </p:txBody>
      </p:sp>
    </p:spTree>
    <p:extLst>
      <p:ext uri="{BB962C8B-B14F-4D97-AF65-F5344CB8AC3E}">
        <p14:creationId xmlns:p14="http://schemas.microsoft.com/office/powerpoint/2010/main" val="30753861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4549B5-8C70-46CE-A162-7266849ED8E9}"/>
              </a:ext>
            </a:extLst>
          </p:cNvPr>
          <p:cNvSpPr>
            <a:spLocks noGrp="1"/>
          </p:cNvSpPr>
          <p:nvPr>
            <p:ph type="title"/>
          </p:nvPr>
        </p:nvSpPr>
        <p:spPr>
          <a:xfrm>
            <a:off x="2090058" y="365127"/>
            <a:ext cx="9263744" cy="1325563"/>
          </a:xfrm>
        </p:spPr>
        <p:txBody>
          <a:bodyPr/>
          <a:lstStyle/>
          <a:p>
            <a:r>
              <a:rPr lang="en-US" dirty="0"/>
              <a:t>Living in Obedience as Sacrificial Servants</a:t>
            </a:r>
          </a:p>
        </p:txBody>
      </p:sp>
      <p:sp>
        <p:nvSpPr>
          <p:cNvPr id="3" name="Content Placeholder 2">
            <a:extLst>
              <a:ext uri="{FF2B5EF4-FFF2-40B4-BE49-F238E27FC236}">
                <a16:creationId xmlns:a16="http://schemas.microsoft.com/office/drawing/2014/main" id="{F04429E3-5D19-4CA9-817F-4EDC8B7530E8}"/>
              </a:ext>
            </a:extLst>
          </p:cNvPr>
          <p:cNvSpPr>
            <a:spLocks noGrp="1"/>
          </p:cNvSpPr>
          <p:nvPr>
            <p:ph idx="1"/>
          </p:nvPr>
        </p:nvSpPr>
        <p:spPr>
          <a:xfrm>
            <a:off x="2310077" y="1535769"/>
            <a:ext cx="8298427" cy="2657375"/>
          </a:xfrm>
        </p:spPr>
        <p:txBody>
          <a:bodyPr/>
          <a:lstStyle/>
          <a:p>
            <a:r>
              <a:rPr lang="en-US" sz="3200" dirty="0"/>
              <a:t>Compliance</a:t>
            </a:r>
          </a:p>
          <a:p>
            <a:pPr lvl="1"/>
            <a:r>
              <a:rPr lang="en-US" dirty="0"/>
              <a:t>God’s Calling</a:t>
            </a:r>
          </a:p>
          <a:p>
            <a:pPr lvl="1"/>
            <a:r>
              <a:rPr lang="en-US" dirty="0"/>
              <a:t>Advisory Council Operating Procedures</a:t>
            </a:r>
          </a:p>
          <a:p>
            <a:pPr lvl="1"/>
            <a:r>
              <a:rPr lang="en-US" dirty="0"/>
              <a:t>Program Manuals</a:t>
            </a:r>
          </a:p>
          <a:p>
            <a:pPr lvl="1"/>
            <a:r>
              <a:rPr lang="en-US" dirty="0"/>
              <a:t>Financial Policies and Procedures</a:t>
            </a:r>
          </a:p>
          <a:p>
            <a:pPr lvl="1"/>
            <a:r>
              <a:rPr lang="en-US" dirty="0"/>
              <a:t>Institutional requirements</a:t>
            </a:r>
          </a:p>
          <a:p>
            <a:endParaRPr lang="en-US" dirty="0"/>
          </a:p>
        </p:txBody>
      </p:sp>
      <p:sp>
        <p:nvSpPr>
          <p:cNvPr id="4" name="Content Placeholder 2">
            <a:extLst>
              <a:ext uri="{FF2B5EF4-FFF2-40B4-BE49-F238E27FC236}">
                <a16:creationId xmlns:a16="http://schemas.microsoft.com/office/drawing/2014/main" id="{E2D16360-D2CE-4046-A810-BC23205E75AF}"/>
              </a:ext>
            </a:extLst>
          </p:cNvPr>
          <p:cNvSpPr txBox="1">
            <a:spLocks/>
          </p:cNvSpPr>
          <p:nvPr/>
        </p:nvSpPr>
        <p:spPr>
          <a:xfrm>
            <a:off x="2310077" y="4200625"/>
            <a:ext cx="8298427" cy="265737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t>Planning</a:t>
            </a:r>
          </a:p>
          <a:p>
            <a:pPr lvl="1"/>
            <a:r>
              <a:rPr lang="en-US" dirty="0"/>
              <a:t>Meeting deadlines reporting to State Chapter Committee</a:t>
            </a:r>
          </a:p>
          <a:p>
            <a:pPr lvl="1"/>
            <a:r>
              <a:rPr lang="en-US" dirty="0"/>
              <a:t>Ensuring a continuance of Weekend Leaders</a:t>
            </a:r>
          </a:p>
          <a:p>
            <a:pPr lvl="1"/>
            <a:r>
              <a:rPr lang="en-US" dirty="0"/>
              <a:t>Passing on community knowledge to new members of the Advisory Council</a:t>
            </a:r>
          </a:p>
          <a:p>
            <a:pPr lvl="1"/>
            <a:r>
              <a:rPr lang="en-US" dirty="0"/>
              <a:t>Planning for future needs and growth</a:t>
            </a:r>
          </a:p>
          <a:p>
            <a:pPr lvl="1"/>
            <a:endParaRPr lang="en-US" dirty="0"/>
          </a:p>
          <a:p>
            <a:pPr marL="0" indent="0">
              <a:buNone/>
            </a:pPr>
            <a:endParaRPr lang="en-US" dirty="0"/>
          </a:p>
        </p:txBody>
      </p:sp>
    </p:spTree>
    <p:extLst>
      <p:ext uri="{BB962C8B-B14F-4D97-AF65-F5344CB8AC3E}">
        <p14:creationId xmlns:p14="http://schemas.microsoft.com/office/powerpoint/2010/main" val="24068579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5DABCA-8A6B-4D5A-B3FC-A04563F5B540}"/>
              </a:ext>
            </a:extLst>
          </p:cNvPr>
          <p:cNvSpPr>
            <a:spLocks noGrp="1"/>
          </p:cNvSpPr>
          <p:nvPr>
            <p:ph type="title"/>
          </p:nvPr>
        </p:nvSpPr>
        <p:spPr>
          <a:xfrm>
            <a:off x="2463500" y="634483"/>
            <a:ext cx="8883949" cy="1101011"/>
          </a:xfrm>
        </p:spPr>
        <p:txBody>
          <a:bodyPr/>
          <a:lstStyle/>
          <a:p>
            <a:pPr algn="ctr"/>
            <a:r>
              <a:rPr lang="en-US" dirty="0"/>
              <a:t>Commitment</a:t>
            </a:r>
          </a:p>
        </p:txBody>
      </p:sp>
      <p:sp>
        <p:nvSpPr>
          <p:cNvPr id="3" name="Text Placeholder 2">
            <a:extLst>
              <a:ext uri="{FF2B5EF4-FFF2-40B4-BE49-F238E27FC236}">
                <a16:creationId xmlns:a16="http://schemas.microsoft.com/office/drawing/2014/main" id="{7EB31708-797A-4FE1-8DC0-3467CB6D3038}"/>
              </a:ext>
            </a:extLst>
          </p:cNvPr>
          <p:cNvSpPr>
            <a:spLocks noGrp="1"/>
          </p:cNvSpPr>
          <p:nvPr>
            <p:ph type="body" idx="1"/>
          </p:nvPr>
        </p:nvSpPr>
        <p:spPr>
          <a:xfrm>
            <a:off x="3135087" y="2052736"/>
            <a:ext cx="7129054" cy="576164"/>
          </a:xfrm>
        </p:spPr>
        <p:txBody>
          <a:bodyPr/>
          <a:lstStyle/>
          <a:p>
            <a:r>
              <a:rPr lang="en-US" b="1" dirty="0"/>
              <a:t>Selection and Elections of Advisory Council Members</a:t>
            </a:r>
          </a:p>
          <a:p>
            <a:endParaRPr lang="en-US" b="1" dirty="0"/>
          </a:p>
          <a:p>
            <a:endParaRPr lang="en-US" b="1" dirty="0"/>
          </a:p>
          <a:p>
            <a:endParaRPr lang="en-US" b="1" dirty="0"/>
          </a:p>
          <a:p>
            <a:endParaRPr lang="en-US" b="1" dirty="0"/>
          </a:p>
        </p:txBody>
      </p:sp>
      <p:sp>
        <p:nvSpPr>
          <p:cNvPr id="5" name="Title 1">
            <a:extLst>
              <a:ext uri="{FF2B5EF4-FFF2-40B4-BE49-F238E27FC236}">
                <a16:creationId xmlns:a16="http://schemas.microsoft.com/office/drawing/2014/main" id="{6DD1C6E6-C25B-4196-A48A-4C54637D5E1E}"/>
              </a:ext>
            </a:extLst>
          </p:cNvPr>
          <p:cNvSpPr txBox="1">
            <a:spLocks/>
          </p:cNvSpPr>
          <p:nvPr/>
        </p:nvSpPr>
        <p:spPr>
          <a:xfrm>
            <a:off x="2615900" y="5433528"/>
            <a:ext cx="8883949" cy="1101011"/>
          </a:xfrm>
          <a:prstGeom prst="rect">
            <a:avLst/>
          </a:prstGeom>
        </p:spPr>
        <p:txBody>
          <a:bodyPr vert="horz" lIns="91440" tIns="45720" rIns="91440" bIns="45720" rtlCol="0" anchor="b">
            <a:normAutofit fontScale="92500" lnSpcReduction="20000"/>
          </a:bodyPr>
          <a:lstStyle>
            <a:lvl1pPr algn="l" defTabSz="914400" rtl="0" eaLnBrk="1" latinLnBrk="0" hangingPunct="1">
              <a:lnSpc>
                <a:spcPct val="90000"/>
              </a:lnSpc>
              <a:spcBef>
                <a:spcPct val="0"/>
              </a:spcBef>
              <a:buNone/>
              <a:defRPr sz="6000" b="1" kern="1200" baseline="0">
                <a:solidFill>
                  <a:schemeClr val="accent1"/>
                </a:solidFill>
                <a:latin typeface="+mj-lt"/>
                <a:ea typeface="+mj-ea"/>
                <a:cs typeface="+mj-cs"/>
              </a:defRPr>
            </a:lvl1pPr>
          </a:lstStyle>
          <a:p>
            <a:pPr algn="ctr"/>
            <a:r>
              <a:rPr lang="en-US" sz="3200" dirty="0"/>
              <a:t>Goal: </a:t>
            </a:r>
          </a:p>
          <a:p>
            <a:pPr algn="ctr"/>
            <a:r>
              <a:rPr lang="en-US" sz="3200" dirty="0"/>
              <a:t>To have members called and committed to their service in Kairos</a:t>
            </a:r>
          </a:p>
        </p:txBody>
      </p:sp>
    </p:spTree>
    <p:extLst>
      <p:ext uri="{BB962C8B-B14F-4D97-AF65-F5344CB8AC3E}">
        <p14:creationId xmlns:p14="http://schemas.microsoft.com/office/powerpoint/2010/main" val="32282286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A9CB51-4AF6-4E3A-885D-904821E48366}"/>
              </a:ext>
            </a:extLst>
          </p:cNvPr>
          <p:cNvSpPr>
            <a:spLocks noGrp="1"/>
          </p:cNvSpPr>
          <p:nvPr>
            <p:ph type="title"/>
          </p:nvPr>
        </p:nvSpPr>
        <p:spPr/>
        <p:txBody>
          <a:bodyPr/>
          <a:lstStyle/>
          <a:p>
            <a:pPr algn="ctr"/>
            <a:r>
              <a:rPr lang="en-US" dirty="0"/>
              <a:t>Find and Use Members’ Gifts</a:t>
            </a:r>
          </a:p>
        </p:txBody>
      </p:sp>
      <p:sp>
        <p:nvSpPr>
          <p:cNvPr id="3" name="Content Placeholder 2">
            <a:extLst>
              <a:ext uri="{FF2B5EF4-FFF2-40B4-BE49-F238E27FC236}">
                <a16:creationId xmlns:a16="http://schemas.microsoft.com/office/drawing/2014/main" id="{581C9FDA-EE77-4025-9142-3EF12835704B}"/>
              </a:ext>
            </a:extLst>
          </p:cNvPr>
          <p:cNvSpPr>
            <a:spLocks noGrp="1"/>
          </p:cNvSpPr>
          <p:nvPr>
            <p:ph sz="half" idx="1"/>
          </p:nvPr>
        </p:nvSpPr>
        <p:spPr/>
        <p:txBody>
          <a:bodyPr/>
          <a:lstStyle/>
          <a:p>
            <a:r>
              <a:rPr lang="en-US" dirty="0"/>
              <a:t>God Empowers the Called</a:t>
            </a:r>
          </a:p>
        </p:txBody>
      </p:sp>
      <p:sp>
        <p:nvSpPr>
          <p:cNvPr id="4" name="Content Placeholder 3">
            <a:extLst>
              <a:ext uri="{FF2B5EF4-FFF2-40B4-BE49-F238E27FC236}">
                <a16:creationId xmlns:a16="http://schemas.microsoft.com/office/drawing/2014/main" id="{81FB49E2-3835-4D5E-9AB3-CA092CA0FC99}"/>
              </a:ext>
            </a:extLst>
          </p:cNvPr>
          <p:cNvSpPr>
            <a:spLocks noGrp="1"/>
          </p:cNvSpPr>
          <p:nvPr>
            <p:ph sz="half" idx="2"/>
          </p:nvPr>
        </p:nvSpPr>
        <p:spPr/>
        <p:txBody>
          <a:bodyPr/>
          <a:lstStyle/>
          <a:p>
            <a:r>
              <a:rPr lang="en-US" dirty="0"/>
              <a:t>Recognize Gifts and Talents</a:t>
            </a:r>
          </a:p>
          <a:p>
            <a:endParaRPr lang="en-US" dirty="0"/>
          </a:p>
        </p:txBody>
      </p:sp>
      <p:sp>
        <p:nvSpPr>
          <p:cNvPr id="5" name="Title 1">
            <a:extLst>
              <a:ext uri="{FF2B5EF4-FFF2-40B4-BE49-F238E27FC236}">
                <a16:creationId xmlns:a16="http://schemas.microsoft.com/office/drawing/2014/main" id="{530C0F67-B140-47CE-A17E-1F1C202B5EC1}"/>
              </a:ext>
            </a:extLst>
          </p:cNvPr>
          <p:cNvSpPr txBox="1">
            <a:spLocks/>
          </p:cNvSpPr>
          <p:nvPr/>
        </p:nvSpPr>
        <p:spPr>
          <a:xfrm>
            <a:off x="2570628" y="5167310"/>
            <a:ext cx="8879541"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baseline="0">
                <a:solidFill>
                  <a:schemeClr val="accent1"/>
                </a:solidFill>
                <a:latin typeface="+mj-lt"/>
                <a:ea typeface="+mj-ea"/>
                <a:cs typeface="+mj-cs"/>
              </a:defRPr>
            </a:lvl1pPr>
          </a:lstStyle>
          <a:p>
            <a:pPr algn="ctr"/>
            <a:r>
              <a:rPr lang="en-US" sz="3600" dirty="0"/>
              <a:t>Rally around those who need lifting up</a:t>
            </a:r>
          </a:p>
          <a:p>
            <a:pPr algn="ctr"/>
            <a:r>
              <a:rPr lang="en-US" sz="3600" dirty="0"/>
              <a:t>God works in spite of us</a:t>
            </a:r>
          </a:p>
        </p:txBody>
      </p:sp>
    </p:spTree>
    <p:extLst>
      <p:ext uri="{BB962C8B-B14F-4D97-AF65-F5344CB8AC3E}">
        <p14:creationId xmlns:p14="http://schemas.microsoft.com/office/powerpoint/2010/main" val="37406068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416C350-49D3-42FA-9F7A-83A99E4836EF}"/>
              </a:ext>
            </a:extLst>
          </p:cNvPr>
          <p:cNvSpPr txBox="1"/>
          <p:nvPr/>
        </p:nvSpPr>
        <p:spPr>
          <a:xfrm>
            <a:off x="3820652" y="3028950"/>
            <a:ext cx="9367935" cy="1569660"/>
          </a:xfrm>
          <a:prstGeom prst="rect">
            <a:avLst/>
          </a:prstGeom>
          <a:noFill/>
        </p:spPr>
        <p:txBody>
          <a:bodyPr wrap="square" rtlCol="0">
            <a:spAutoFit/>
          </a:bodyPr>
          <a:lstStyle/>
          <a:p>
            <a:r>
              <a:rPr lang="en-US" sz="3200" dirty="0"/>
              <a:t>Be Wise</a:t>
            </a:r>
          </a:p>
          <a:p>
            <a:r>
              <a:rPr lang="en-US" sz="3200" dirty="0"/>
              <a:t>Rest in God’s Timing</a:t>
            </a:r>
          </a:p>
          <a:p>
            <a:r>
              <a:rPr lang="en-US" sz="3200" dirty="0"/>
              <a:t>Use all the Kairos tools</a:t>
            </a:r>
          </a:p>
        </p:txBody>
      </p:sp>
      <p:sp>
        <p:nvSpPr>
          <p:cNvPr id="3" name="TextBox 2">
            <a:extLst>
              <a:ext uri="{FF2B5EF4-FFF2-40B4-BE49-F238E27FC236}">
                <a16:creationId xmlns:a16="http://schemas.microsoft.com/office/drawing/2014/main" id="{02566385-131F-4501-92A9-34697382B938}"/>
              </a:ext>
            </a:extLst>
          </p:cNvPr>
          <p:cNvSpPr txBox="1"/>
          <p:nvPr/>
        </p:nvSpPr>
        <p:spPr>
          <a:xfrm>
            <a:off x="1660849" y="1828800"/>
            <a:ext cx="9367935" cy="707886"/>
          </a:xfrm>
          <a:prstGeom prst="rect">
            <a:avLst/>
          </a:prstGeom>
          <a:noFill/>
        </p:spPr>
        <p:txBody>
          <a:bodyPr wrap="square" rtlCol="0">
            <a:spAutoFit/>
          </a:bodyPr>
          <a:lstStyle/>
          <a:p>
            <a:r>
              <a:rPr lang="en-US" sz="4000" dirty="0">
                <a:solidFill>
                  <a:schemeClr val="accent1"/>
                </a:solidFill>
              </a:rPr>
              <a:t>New Start Up Strategies</a:t>
            </a:r>
          </a:p>
        </p:txBody>
      </p:sp>
    </p:spTree>
    <p:extLst>
      <p:ext uri="{BB962C8B-B14F-4D97-AF65-F5344CB8AC3E}">
        <p14:creationId xmlns:p14="http://schemas.microsoft.com/office/powerpoint/2010/main" val="21406280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337E2B-18D3-447C-AF3E-22172B84F7C7}"/>
              </a:ext>
            </a:extLst>
          </p:cNvPr>
          <p:cNvSpPr>
            <a:spLocks noGrp="1"/>
          </p:cNvSpPr>
          <p:nvPr>
            <p:ph type="title"/>
          </p:nvPr>
        </p:nvSpPr>
        <p:spPr/>
        <p:txBody>
          <a:bodyPr/>
          <a:lstStyle/>
          <a:p>
            <a:r>
              <a:rPr lang="en-US" dirty="0"/>
              <a:t>Functional Advisory Councils</a:t>
            </a:r>
          </a:p>
        </p:txBody>
      </p:sp>
      <p:sp>
        <p:nvSpPr>
          <p:cNvPr id="3" name="Content Placeholder 2">
            <a:extLst>
              <a:ext uri="{FF2B5EF4-FFF2-40B4-BE49-F238E27FC236}">
                <a16:creationId xmlns:a16="http://schemas.microsoft.com/office/drawing/2014/main" id="{74E75F28-26F1-4D92-A6F4-CFEADF21375E}"/>
              </a:ext>
            </a:extLst>
          </p:cNvPr>
          <p:cNvSpPr>
            <a:spLocks noGrp="1"/>
          </p:cNvSpPr>
          <p:nvPr>
            <p:ph idx="1"/>
          </p:nvPr>
        </p:nvSpPr>
        <p:spPr/>
        <p:txBody>
          <a:bodyPr/>
          <a:lstStyle/>
          <a:p>
            <a:pPr>
              <a:buFont typeface="Wingdings" panose="05000000000000000000" pitchFamily="2" charset="2"/>
              <a:buChar char="ü"/>
            </a:pPr>
            <a:r>
              <a:rPr lang="en-US" dirty="0"/>
              <a:t>Must be spiritually focused through prayer and following Jesus’ example</a:t>
            </a:r>
          </a:p>
          <a:p>
            <a:pPr>
              <a:buFont typeface="Wingdings" panose="05000000000000000000" pitchFamily="2" charset="2"/>
              <a:buChar char="ü"/>
            </a:pPr>
            <a:r>
              <a:rPr lang="en-US" dirty="0"/>
              <a:t>Have Direction and Planning</a:t>
            </a:r>
          </a:p>
          <a:p>
            <a:pPr>
              <a:buFont typeface="Wingdings" panose="05000000000000000000" pitchFamily="2" charset="2"/>
              <a:buChar char="ü"/>
            </a:pPr>
            <a:r>
              <a:rPr lang="en-US" dirty="0"/>
              <a:t>Are Committed</a:t>
            </a:r>
          </a:p>
          <a:p>
            <a:pPr>
              <a:buFont typeface="Wingdings" panose="05000000000000000000" pitchFamily="2" charset="2"/>
              <a:buChar char="ü"/>
            </a:pPr>
            <a:r>
              <a:rPr lang="en-US" dirty="0"/>
              <a:t>Are Knowledgeable</a:t>
            </a:r>
            <a:br>
              <a:rPr lang="en-US" dirty="0"/>
            </a:br>
            <a:r>
              <a:rPr lang="en-US" dirty="0"/>
              <a:t>	Advisory Council Training</a:t>
            </a:r>
            <a:br>
              <a:rPr lang="en-US" dirty="0"/>
            </a:br>
            <a:r>
              <a:rPr lang="en-US" dirty="0"/>
              <a:t>	Advanced Kairos Training</a:t>
            </a:r>
            <a:br>
              <a:rPr lang="en-US" dirty="0"/>
            </a:br>
            <a:r>
              <a:rPr lang="en-US" dirty="0"/>
              <a:t>	Program Manuals</a:t>
            </a:r>
            <a:br>
              <a:rPr lang="en-US" dirty="0"/>
            </a:br>
            <a:r>
              <a:rPr lang="en-US" dirty="0"/>
              <a:t>	International Conference attendance or notes on-line</a:t>
            </a:r>
            <a:br>
              <a:rPr lang="en-US" dirty="0"/>
            </a:br>
            <a:r>
              <a:rPr lang="en-US" dirty="0"/>
              <a:t>	Tools and Resources</a:t>
            </a:r>
          </a:p>
        </p:txBody>
      </p:sp>
    </p:spTree>
    <p:extLst>
      <p:ext uri="{BB962C8B-B14F-4D97-AF65-F5344CB8AC3E}">
        <p14:creationId xmlns:p14="http://schemas.microsoft.com/office/powerpoint/2010/main" val="8522599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B953FE-ACF7-4B6F-A4F1-8FDC1D6DFAB5}"/>
              </a:ext>
            </a:extLst>
          </p:cNvPr>
          <p:cNvSpPr>
            <a:spLocks noGrp="1"/>
          </p:cNvSpPr>
          <p:nvPr>
            <p:ph type="title"/>
          </p:nvPr>
        </p:nvSpPr>
        <p:spPr>
          <a:xfrm>
            <a:off x="3072076" y="2687833"/>
            <a:ext cx="8804239" cy="1482334"/>
          </a:xfrm>
        </p:spPr>
        <p:txBody>
          <a:bodyPr>
            <a:noAutofit/>
          </a:bodyPr>
          <a:lstStyle/>
          <a:p>
            <a:pPr algn="ctr"/>
            <a:r>
              <a:rPr lang="en-US" sz="20000" dirty="0"/>
              <a:t>???</a:t>
            </a:r>
          </a:p>
        </p:txBody>
      </p:sp>
    </p:spTree>
    <p:extLst>
      <p:ext uri="{BB962C8B-B14F-4D97-AF65-F5344CB8AC3E}">
        <p14:creationId xmlns:p14="http://schemas.microsoft.com/office/powerpoint/2010/main" val="3986989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080928-CDB5-465A-95D7-DFA76EF68B81}"/>
              </a:ext>
            </a:extLst>
          </p:cNvPr>
          <p:cNvSpPr>
            <a:spLocks noGrp="1"/>
          </p:cNvSpPr>
          <p:nvPr>
            <p:ph type="title"/>
          </p:nvPr>
        </p:nvSpPr>
        <p:spPr>
          <a:xfrm>
            <a:off x="1759974" y="365127"/>
            <a:ext cx="9593826" cy="1325563"/>
          </a:xfrm>
        </p:spPr>
        <p:txBody>
          <a:bodyPr>
            <a:normAutofit/>
          </a:bodyPr>
          <a:lstStyle/>
          <a:p>
            <a:pPr algn="ctr"/>
            <a:r>
              <a:rPr lang="en-US" sz="5400" dirty="0"/>
              <a:t>Did you know?</a:t>
            </a:r>
          </a:p>
        </p:txBody>
      </p:sp>
      <p:sp>
        <p:nvSpPr>
          <p:cNvPr id="5" name="TextBox 4">
            <a:extLst>
              <a:ext uri="{FF2B5EF4-FFF2-40B4-BE49-F238E27FC236}">
                <a16:creationId xmlns:a16="http://schemas.microsoft.com/office/drawing/2014/main" id="{5020CCB2-79EE-473B-9A4F-1188C2C7C6B1}"/>
              </a:ext>
            </a:extLst>
          </p:cNvPr>
          <p:cNvSpPr txBox="1"/>
          <p:nvPr/>
        </p:nvSpPr>
        <p:spPr>
          <a:xfrm>
            <a:off x="1622325" y="1828802"/>
            <a:ext cx="9871587" cy="4031873"/>
          </a:xfrm>
          <a:prstGeom prst="rect">
            <a:avLst/>
          </a:prstGeom>
          <a:noFill/>
        </p:spPr>
        <p:txBody>
          <a:bodyPr wrap="square" rtlCol="0">
            <a:spAutoFit/>
          </a:bodyPr>
          <a:lstStyle/>
          <a:p>
            <a:pPr marL="285750" indent="-285750">
              <a:buFont typeface="Arial" panose="020B0604020202020204" pitchFamily="34" charset="0"/>
              <a:buChar char="•"/>
            </a:pPr>
            <a:r>
              <a:rPr lang="en-US" sz="3200" dirty="0"/>
              <a:t>$6 million budget</a:t>
            </a:r>
          </a:p>
          <a:p>
            <a:pPr marL="285750" indent="-285750">
              <a:buFont typeface="Arial" panose="020B0604020202020204" pitchFamily="34" charset="0"/>
              <a:buChar char="•"/>
            </a:pPr>
            <a:r>
              <a:rPr lang="en-US" sz="3200" dirty="0"/>
              <a:t>Overseen by 12 paid people</a:t>
            </a:r>
          </a:p>
          <a:p>
            <a:pPr marL="285750" indent="-285750">
              <a:buFont typeface="Arial" panose="020B0604020202020204" pitchFamily="34" charset="0"/>
              <a:buChar char="•"/>
            </a:pPr>
            <a:r>
              <a:rPr lang="en-US" sz="3200" dirty="0"/>
              <a:t>Serving in over 500 communities</a:t>
            </a:r>
          </a:p>
          <a:p>
            <a:pPr marL="285750" indent="-285750">
              <a:buFont typeface="Arial" panose="020B0604020202020204" pitchFamily="34" charset="0"/>
              <a:buChar char="•"/>
            </a:pPr>
            <a:r>
              <a:rPr lang="en-US" sz="3200" dirty="0"/>
              <a:t>In 37 states</a:t>
            </a:r>
          </a:p>
          <a:p>
            <a:pPr marL="285750" indent="-285750">
              <a:buFont typeface="Arial" panose="020B0604020202020204" pitchFamily="34" charset="0"/>
              <a:buChar char="•"/>
            </a:pPr>
            <a:r>
              <a:rPr lang="en-US" sz="3200" dirty="0"/>
              <a:t>In 9 foreign countries</a:t>
            </a:r>
          </a:p>
          <a:p>
            <a:pPr marL="285750" indent="-285750">
              <a:buFont typeface="Arial" panose="020B0604020202020204" pitchFamily="34" charset="0"/>
              <a:buChar char="•"/>
            </a:pPr>
            <a:r>
              <a:rPr lang="en-US" sz="3200" dirty="0"/>
              <a:t>Over 30,000 volunteers</a:t>
            </a:r>
          </a:p>
          <a:p>
            <a:pPr marL="285750" indent="-285750">
              <a:buFont typeface="Arial" panose="020B0604020202020204" pitchFamily="34" charset="0"/>
              <a:buChar char="•"/>
            </a:pPr>
            <a:r>
              <a:rPr lang="en-US" sz="3200" dirty="0"/>
              <a:t>Provide estimated 3,000,000 hours of service annually</a:t>
            </a:r>
          </a:p>
          <a:p>
            <a:pPr marL="742950" lvl="1" indent="-285750">
              <a:buFont typeface="Arial" panose="020B0604020202020204" pitchFamily="34" charset="0"/>
              <a:buChar char="•"/>
            </a:pPr>
            <a:r>
              <a:rPr lang="en-US" sz="3200" dirty="0"/>
              <a:t>Valued at $36 M </a:t>
            </a:r>
          </a:p>
        </p:txBody>
      </p:sp>
    </p:spTree>
    <p:extLst>
      <p:ext uri="{BB962C8B-B14F-4D97-AF65-F5344CB8AC3E}">
        <p14:creationId xmlns:p14="http://schemas.microsoft.com/office/powerpoint/2010/main" val="3353190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Effect transition="in" filter="fade">
                                      <p:cBhvr>
                                        <p:cTn id="11" dur="1000"/>
                                        <p:tgtEl>
                                          <p:spTgt spid="5">
                                            <p:txEl>
                                              <p:pRg st="1" end="1"/>
                                            </p:txEl>
                                          </p:spTgt>
                                        </p:tgtEl>
                                      </p:cBhvr>
                                    </p:animEffect>
                                    <p:anim calcmode="lin" valueType="num">
                                      <p:cBhvr>
                                        <p:cTn id="12"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3"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5">
                                            <p:txEl>
                                              <p:pRg st="2" end="2"/>
                                            </p:txEl>
                                          </p:spTgt>
                                        </p:tgtEl>
                                        <p:attrNameLst>
                                          <p:attrName>style.visibility</p:attrName>
                                        </p:attrNameLst>
                                      </p:cBhvr>
                                      <p:to>
                                        <p:strVal val="visible"/>
                                      </p:to>
                                    </p:set>
                                    <p:animEffect transition="in" filter="fade">
                                      <p:cBhvr>
                                        <p:cTn id="18" dur="500"/>
                                        <p:tgtEl>
                                          <p:spTgt spid="5">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5">
                                            <p:txEl>
                                              <p:pRg st="3" end="3"/>
                                            </p:txEl>
                                          </p:spTgt>
                                        </p:tgtEl>
                                        <p:attrNameLst>
                                          <p:attrName>style.visibility</p:attrName>
                                        </p:attrNameLst>
                                      </p:cBhvr>
                                      <p:to>
                                        <p:strVal val="visible"/>
                                      </p:to>
                                    </p:set>
                                    <p:anim calcmode="lin" valueType="num">
                                      <p:cBhvr additive="base">
                                        <p:cTn id="23"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5">
                                            <p:txEl>
                                              <p:pRg st="4" end="4"/>
                                            </p:txEl>
                                          </p:spTgt>
                                        </p:tgtEl>
                                        <p:attrNameLst>
                                          <p:attrName>style.visibility</p:attrName>
                                        </p:attrNameLst>
                                      </p:cBhvr>
                                      <p:to>
                                        <p:strVal val="visible"/>
                                      </p:to>
                                    </p:set>
                                    <p:animEffect transition="in" filter="fade">
                                      <p:cBhvr>
                                        <p:cTn id="29" dur="1000"/>
                                        <p:tgtEl>
                                          <p:spTgt spid="5">
                                            <p:txEl>
                                              <p:pRg st="4" end="4"/>
                                            </p:txEl>
                                          </p:spTgt>
                                        </p:tgtEl>
                                      </p:cBhvr>
                                    </p:animEffect>
                                    <p:anim calcmode="lin" valueType="num">
                                      <p:cBhvr>
                                        <p:cTn id="30"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31" dur="1000" fill="hold"/>
                                        <p:tgtEl>
                                          <p:spTgt spid="5">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5">
                                            <p:txEl>
                                              <p:pRg st="6" end="6"/>
                                            </p:txEl>
                                          </p:spTgt>
                                        </p:tgtEl>
                                        <p:attrNameLst>
                                          <p:attrName>style.visibility</p:attrName>
                                        </p:attrNameLst>
                                      </p:cBhvr>
                                      <p:to>
                                        <p:strVal val="visible"/>
                                      </p:to>
                                    </p:set>
                                    <p:animEffect transition="in" filter="fade">
                                      <p:cBhvr>
                                        <p:cTn id="40" dur="500"/>
                                        <p:tgtEl>
                                          <p:spTgt spid="5">
                                            <p:txEl>
                                              <p:pRg st="6" end="6"/>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nodeType="clickEffect">
                                  <p:stCondLst>
                                    <p:cond delay="0"/>
                                  </p:stCondLst>
                                  <p:childTnLst>
                                    <p:set>
                                      <p:cBhvr>
                                        <p:cTn id="44" dur="1" fill="hold">
                                          <p:stCondLst>
                                            <p:cond delay="0"/>
                                          </p:stCondLst>
                                        </p:cTn>
                                        <p:tgtEl>
                                          <p:spTgt spid="5">
                                            <p:txEl>
                                              <p:pRg st="7" end="7"/>
                                            </p:txEl>
                                          </p:spTgt>
                                        </p:tgtEl>
                                        <p:attrNameLst>
                                          <p:attrName>style.visibility</p:attrName>
                                        </p:attrNameLst>
                                      </p:cBhvr>
                                      <p:to>
                                        <p:strVal val="visible"/>
                                      </p:to>
                                    </p:set>
                                    <p:animEffect transition="in" filter="fade">
                                      <p:cBhvr>
                                        <p:cTn id="45" dur="1000"/>
                                        <p:tgtEl>
                                          <p:spTgt spid="5">
                                            <p:txEl>
                                              <p:pRg st="7" end="7"/>
                                            </p:txEl>
                                          </p:spTgt>
                                        </p:tgtEl>
                                      </p:cBhvr>
                                    </p:animEffect>
                                    <p:anim calcmode="lin" valueType="num">
                                      <p:cBhvr>
                                        <p:cTn id="46" dur="1000" fill="hold"/>
                                        <p:tgtEl>
                                          <p:spTgt spid="5">
                                            <p:txEl>
                                              <p:pRg st="7" end="7"/>
                                            </p:txEl>
                                          </p:spTgt>
                                        </p:tgtEl>
                                        <p:attrNameLst>
                                          <p:attrName>ppt_x</p:attrName>
                                        </p:attrNameLst>
                                      </p:cBhvr>
                                      <p:tavLst>
                                        <p:tav tm="0">
                                          <p:val>
                                            <p:strVal val="#ppt_x"/>
                                          </p:val>
                                        </p:tav>
                                        <p:tav tm="100000">
                                          <p:val>
                                            <p:strVal val="#ppt_x"/>
                                          </p:val>
                                        </p:tav>
                                      </p:tavLst>
                                    </p:anim>
                                    <p:anim calcmode="lin" valueType="num">
                                      <p:cBhvr>
                                        <p:cTn id="47" dur="1000" fill="hold"/>
                                        <p:tgtEl>
                                          <p:spTgt spid="5">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ko_logo.jpg (1561Ã1182)">
            <a:extLst>
              <a:ext uri="{FF2B5EF4-FFF2-40B4-BE49-F238E27FC236}">
                <a16:creationId xmlns:a16="http://schemas.microsoft.com/office/drawing/2014/main" id="{A864AD40-B4B5-4FDD-A72C-2AB6F824879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8345" y="265790"/>
            <a:ext cx="3676596" cy="278403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kt_logo.jpg (1096Ã2096)">
            <a:extLst>
              <a:ext uri="{FF2B5EF4-FFF2-40B4-BE49-F238E27FC236}">
                <a16:creationId xmlns:a16="http://schemas.microsoft.com/office/drawing/2014/main" id="{D5E755DC-7F79-456D-95E1-8E56B3B6BFD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120654" y="265791"/>
            <a:ext cx="1561418" cy="2985978"/>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kairos_logo_blue.jpg (3001Ã1147)">
            <a:extLst>
              <a:ext uri="{FF2B5EF4-FFF2-40B4-BE49-F238E27FC236}">
                <a16:creationId xmlns:a16="http://schemas.microsoft.com/office/drawing/2014/main" id="{79BBD0D3-23AC-4D07-A161-8A213A5505E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181273" y="683875"/>
            <a:ext cx="5096963" cy="194786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C6104510-7287-446A-95FF-6694EEBFBD19}"/>
              </a:ext>
            </a:extLst>
          </p:cNvPr>
          <p:cNvSpPr txBox="1"/>
          <p:nvPr/>
        </p:nvSpPr>
        <p:spPr>
          <a:xfrm rot="10800000" flipH="1" flipV="1">
            <a:off x="2329543" y="3235199"/>
            <a:ext cx="8571820" cy="2554545"/>
          </a:xfrm>
          <a:prstGeom prst="rect">
            <a:avLst/>
          </a:prstGeom>
          <a:noFill/>
        </p:spPr>
        <p:txBody>
          <a:bodyPr wrap="square" rtlCol="0">
            <a:spAutoFit/>
          </a:bodyPr>
          <a:lstStyle/>
          <a:p>
            <a:pPr algn="ctr"/>
            <a:r>
              <a:rPr lang="en-US" sz="3200" dirty="0"/>
              <a:t>One Ministry</a:t>
            </a:r>
          </a:p>
          <a:p>
            <a:pPr algn="ctr"/>
            <a:r>
              <a:rPr lang="en-US" sz="3200" dirty="0"/>
              <a:t>One set of Advisory Council Operating Procedures</a:t>
            </a:r>
          </a:p>
          <a:p>
            <a:pPr algn="ctr"/>
            <a:r>
              <a:rPr lang="en-US" sz="3200" dirty="0"/>
              <a:t>One Mission</a:t>
            </a:r>
          </a:p>
          <a:p>
            <a:pPr algn="ctr"/>
            <a:r>
              <a:rPr lang="en-US" sz="3200" dirty="0"/>
              <a:t>One Vision</a:t>
            </a:r>
          </a:p>
          <a:p>
            <a:pPr algn="ctr"/>
            <a:r>
              <a:rPr lang="en-US" sz="3200" dirty="0"/>
              <a:t>One Message, Listen Listen Love Love</a:t>
            </a:r>
          </a:p>
        </p:txBody>
      </p:sp>
    </p:spTree>
    <p:extLst>
      <p:ext uri="{BB962C8B-B14F-4D97-AF65-F5344CB8AC3E}">
        <p14:creationId xmlns:p14="http://schemas.microsoft.com/office/powerpoint/2010/main" val="31211674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23852" y="1077967"/>
            <a:ext cx="6661355" cy="930275"/>
          </a:xfrm>
        </p:spPr>
        <p:txBody>
          <a:bodyPr/>
          <a:lstStyle/>
          <a:p>
            <a:r>
              <a:rPr lang="en-US"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Kairos Mission Statement</a:t>
            </a:r>
          </a:p>
        </p:txBody>
      </p:sp>
      <p:sp>
        <p:nvSpPr>
          <p:cNvPr id="3" name="Content Placeholder 2"/>
          <p:cNvSpPr>
            <a:spLocks noGrp="1"/>
          </p:cNvSpPr>
          <p:nvPr>
            <p:ph idx="1"/>
          </p:nvPr>
        </p:nvSpPr>
        <p:spPr>
          <a:xfrm>
            <a:off x="3549444" y="2378075"/>
            <a:ext cx="7610168" cy="3924403"/>
          </a:xfrm>
        </p:spPr>
        <p:txBody>
          <a:bodyPr>
            <a:normAutofit lnSpcReduction="10000"/>
          </a:bodyPr>
          <a:lstStyle/>
          <a:p>
            <a:pPr marL="0" indent="0" algn="ctr">
              <a:buNone/>
            </a:pPr>
            <a:r>
              <a:rPr lang="en-US" altLang="en-US" sz="3600" dirty="0">
                <a:latin typeface="Times New Roman" panose="02020603050405020304" pitchFamily="18" charset="0"/>
                <a:cs typeface="Times New Roman" panose="02020603050405020304" pitchFamily="18" charset="0"/>
              </a:rPr>
              <a:t>The mission of Kairos Prison Ministry is  to share the transforming love and forgiveness of Jesus Christ to impact the hearts and lives of incarcerated men, women, and youth, as well as their families, to become loving and productive citizens of their communities.</a:t>
            </a:r>
          </a:p>
          <a:p>
            <a:endParaRPr lang="en-US" dirty="0"/>
          </a:p>
        </p:txBody>
      </p:sp>
    </p:spTree>
    <p:extLst>
      <p:ext uri="{BB962C8B-B14F-4D97-AF65-F5344CB8AC3E}">
        <p14:creationId xmlns:p14="http://schemas.microsoft.com/office/powerpoint/2010/main" val="3193318876"/>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34117" y="1302777"/>
            <a:ext cx="5766619" cy="930275"/>
          </a:xfrm>
          <a:prstGeom prst="rect">
            <a:avLst/>
          </a:prstGeom>
        </p:spPr>
        <p:txBody>
          <a:bodyPr/>
          <a:lstStyle/>
          <a:p>
            <a:r>
              <a:rPr lang="en-US" sz="48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Vision</a:t>
            </a:r>
            <a:r>
              <a:rPr lang="en-US"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Statement</a:t>
            </a:r>
          </a:p>
        </p:txBody>
      </p:sp>
      <p:sp>
        <p:nvSpPr>
          <p:cNvPr id="6147" name="Content Placeholder 4"/>
          <p:cNvSpPr>
            <a:spLocks noGrp="1"/>
          </p:cNvSpPr>
          <p:nvPr>
            <p:ph idx="1"/>
          </p:nvPr>
        </p:nvSpPr>
        <p:spPr>
          <a:xfrm>
            <a:off x="3387213" y="2625215"/>
            <a:ext cx="8229600" cy="3992563"/>
          </a:xfrm>
        </p:spPr>
        <p:txBody>
          <a:bodyPr/>
          <a:lstStyle/>
          <a:p>
            <a:pPr indent="-3175" algn="just">
              <a:spcBef>
                <a:spcPts val="0"/>
              </a:spcBef>
              <a:buNone/>
              <a:defRPr/>
            </a:pPr>
            <a:r>
              <a:rPr lang="en-US" sz="4000" dirty="0">
                <a:latin typeface="Times New Roman" panose="02020603050405020304" pitchFamily="18" charset="0"/>
                <a:cs typeface="Times New Roman" panose="02020603050405020304" pitchFamily="18" charset="0"/>
              </a:rPr>
              <a:t>A community spiritually freed from the effects of imprisonment reaching all impacted by incarceration through the love, hope, and faith found in Jesus Christ</a:t>
            </a:r>
          </a:p>
          <a:p>
            <a:pPr marL="0" indent="0">
              <a:lnSpc>
                <a:spcPct val="150000"/>
              </a:lnSpc>
              <a:buNone/>
              <a:defRPr/>
            </a:pPr>
            <a:endParaRPr lang="en-US" dirty="0"/>
          </a:p>
        </p:txBody>
      </p:sp>
    </p:spTree>
    <p:extLst>
      <p:ext uri="{BB962C8B-B14F-4D97-AF65-F5344CB8AC3E}">
        <p14:creationId xmlns:p14="http://schemas.microsoft.com/office/powerpoint/2010/main" val="2179733449"/>
      </p:ext>
    </p:extLst>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3"/>
          <p:cNvSpPr>
            <a:spLocks noGrp="1"/>
          </p:cNvSpPr>
          <p:nvPr>
            <p:ph type="title"/>
          </p:nvPr>
        </p:nvSpPr>
        <p:spPr>
          <a:xfrm>
            <a:off x="2240698" y="441182"/>
            <a:ext cx="8064896" cy="792089"/>
          </a:xfrm>
          <a:ln>
            <a:noFill/>
            <a:miter lim="800000"/>
            <a:headEnd/>
            <a:tailEnd/>
          </a:ln>
        </p:spPr>
        <p:txBody>
          <a:bodyPr>
            <a:normAutofit fontScale="90000"/>
          </a:bodyPr>
          <a:lstStyle/>
          <a:p>
            <a:pPr algn="ctr" eaLnBrk="1" hangingPunct="1">
              <a:defRPr/>
            </a:pPr>
            <a:r>
              <a:rPr lang="en-US" sz="67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Core</a:t>
            </a:r>
            <a:r>
              <a:rPr lang="en-US"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6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Values</a:t>
            </a:r>
          </a:p>
        </p:txBody>
      </p:sp>
      <p:sp>
        <p:nvSpPr>
          <p:cNvPr id="15363" name="Content Placeholder 4"/>
          <p:cNvSpPr>
            <a:spLocks noGrp="1"/>
          </p:cNvSpPr>
          <p:nvPr>
            <p:ph idx="1"/>
          </p:nvPr>
        </p:nvSpPr>
        <p:spPr>
          <a:xfrm>
            <a:off x="3682181" y="1630290"/>
            <a:ext cx="7848600" cy="4038600"/>
          </a:xfrm>
        </p:spPr>
        <p:txBody>
          <a:bodyPr>
            <a:normAutofit/>
          </a:bodyPr>
          <a:lstStyle/>
          <a:p>
            <a:pPr eaLnBrk="1" hangingPunct="1"/>
            <a:r>
              <a:rPr lang="en-US" altLang="en-US" sz="3200" dirty="0">
                <a:latin typeface="Times New Roman" panose="02020603050405020304" pitchFamily="18" charset="0"/>
                <a:cs typeface="Times New Roman" panose="02020603050405020304" pitchFamily="18" charset="0"/>
              </a:rPr>
              <a:t>Lay led, Christ centered ministry</a:t>
            </a:r>
          </a:p>
          <a:p>
            <a:pPr eaLnBrk="1" hangingPunct="1"/>
            <a:r>
              <a:rPr lang="en-US" altLang="en-US" sz="3200" dirty="0">
                <a:latin typeface="Times New Roman" panose="02020603050405020304" pitchFamily="18" charset="0"/>
                <a:cs typeface="Times New Roman" panose="02020603050405020304" pitchFamily="18" charset="0"/>
              </a:rPr>
              <a:t>Empowerment while building accountability</a:t>
            </a:r>
          </a:p>
          <a:p>
            <a:pPr eaLnBrk="1" hangingPunct="1"/>
            <a:r>
              <a:rPr lang="en-US" altLang="en-US" sz="3200" dirty="0">
                <a:latin typeface="Times New Roman" panose="02020603050405020304" pitchFamily="18" charset="0"/>
                <a:cs typeface="Times New Roman" panose="02020603050405020304" pitchFamily="18" charset="0"/>
              </a:rPr>
              <a:t>Continuing ministry model to build community</a:t>
            </a:r>
          </a:p>
          <a:p>
            <a:pPr eaLnBrk="1" hangingPunct="1"/>
            <a:r>
              <a:rPr lang="en-US" altLang="en-US" sz="3200" dirty="0">
                <a:latin typeface="Times New Roman" panose="02020603050405020304" pitchFamily="18" charset="0"/>
                <a:cs typeface="Times New Roman" panose="02020603050405020304" pitchFamily="18" charset="0"/>
              </a:rPr>
              <a:t>Trustworthy</a:t>
            </a:r>
          </a:p>
          <a:p>
            <a:pPr eaLnBrk="1" hangingPunct="1"/>
            <a:r>
              <a:rPr lang="en-US" altLang="en-US" sz="3200" dirty="0">
                <a:latin typeface="Times New Roman" panose="02020603050405020304" pitchFamily="18" charset="0"/>
                <a:cs typeface="Times New Roman" panose="02020603050405020304" pitchFamily="18" charset="0"/>
              </a:rPr>
              <a:t>Respect and love</a:t>
            </a:r>
          </a:p>
          <a:p>
            <a:pPr eaLnBrk="1" hangingPunct="1"/>
            <a:r>
              <a:rPr lang="en-US" altLang="en-US" sz="3200" dirty="0">
                <a:latin typeface="Times New Roman" panose="02020603050405020304" pitchFamily="18" charset="0"/>
                <a:cs typeface="Times New Roman" panose="02020603050405020304" pitchFamily="18" charset="0"/>
              </a:rPr>
              <a:t>Stewardship</a:t>
            </a:r>
          </a:p>
        </p:txBody>
      </p:sp>
      <p:pic>
        <p:nvPicPr>
          <p:cNvPr id="1026" name="Picture 2" descr="foundation-for-gynecologic-oncolog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05879" y="5453065"/>
            <a:ext cx="9163334" cy="140493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spTree>
    <p:extLst>
      <p:ext uri="{BB962C8B-B14F-4D97-AF65-F5344CB8AC3E}">
        <p14:creationId xmlns:p14="http://schemas.microsoft.com/office/powerpoint/2010/main" val="1523896592"/>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5C900FF-6E23-4F0D-A61B-A31B79F91ADC}"/>
              </a:ext>
            </a:extLst>
          </p:cNvPr>
          <p:cNvSpPr/>
          <p:nvPr/>
        </p:nvSpPr>
        <p:spPr>
          <a:xfrm>
            <a:off x="2371418" y="909941"/>
            <a:ext cx="9820582" cy="5940088"/>
          </a:xfrm>
          <a:prstGeom prst="rect">
            <a:avLst/>
          </a:prstGeom>
        </p:spPr>
        <p:txBody>
          <a:bodyPr wrap="square">
            <a:spAutoFit/>
          </a:bodyPr>
          <a:lstStyle/>
          <a:p>
            <a:r>
              <a:rPr lang="en-US" sz="2000" dirty="0">
                <a:latin typeface="Times New Roman" panose="02020603050405020304" pitchFamily="18" charset="0"/>
                <a:cs typeface="Times New Roman" panose="02020603050405020304" pitchFamily="18" charset="0"/>
              </a:rPr>
              <a:t>The people of Kairos are called by God to share the love of Christ with those impacted by incarceration.  Kairos encourages believers from a variety of Christian traditions to be volunteers in this Christ-filled ministry.</a:t>
            </a:r>
          </a:p>
          <a:p>
            <a:r>
              <a:rPr lang="en-US" sz="2000" dirty="0">
                <a:latin typeface="Times New Roman" panose="02020603050405020304" pitchFamily="18" charset="0"/>
                <a:cs typeface="Times New Roman" panose="02020603050405020304" pitchFamily="18" charset="0"/>
              </a:rPr>
              <a:t>Kairos programs offer to prison residents, their families, and those who work with them the opportunity to receive God’s forgiveness through faith in Jesus Christ, and to grow in their faith and servant-hood in Christian community.</a:t>
            </a:r>
          </a:p>
          <a:p>
            <a:r>
              <a:rPr lang="en-US" sz="2000" dirty="0">
                <a:latin typeface="Times New Roman" panose="02020603050405020304" pitchFamily="18" charset="0"/>
                <a:cs typeface="Times New Roman" panose="02020603050405020304" pitchFamily="18" charset="0"/>
              </a:rPr>
              <a:t>We stand on the common ground of the following elements of Faith:</a:t>
            </a:r>
          </a:p>
          <a:p>
            <a:r>
              <a:rPr lang="en-US" sz="2000" dirty="0">
                <a:latin typeface="Times New Roman" panose="02020603050405020304" pitchFamily="18" charset="0"/>
                <a:cs typeface="Times New Roman" panose="02020603050405020304" pitchFamily="18" charset="0"/>
              </a:rPr>
              <a:t>We in Kairos believe:</a:t>
            </a:r>
          </a:p>
          <a:p>
            <a:pPr lvl="1">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The Bible is God’s authoritative and inspired word for our faith and our lives.</a:t>
            </a:r>
          </a:p>
          <a:p>
            <a:pPr lvl="1">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In the Trinity of the Father, Son and Holy Spirit.</a:t>
            </a:r>
          </a:p>
          <a:p>
            <a:pPr lvl="1">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In the deity, death and resurrection of Jesus Christ.</a:t>
            </a:r>
          </a:p>
          <a:p>
            <a:pPr lvl="1">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Friendship with God is a free gift, for God so loved the world that He gave his one and only son so that whoever believes in Him shall not perish but have eternal life.</a:t>
            </a:r>
          </a:p>
          <a:p>
            <a:pPr lvl="1">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The Love of Jesus Christ motivates His followers to provide food for the hungry, drink to the thirsty, welcome to the stranger, clothes for the naked and visits to the sick and those in prison.</a:t>
            </a:r>
          </a:p>
          <a:p>
            <a:pPr lvl="1">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In sharing the love and forgiveness of Jesus Christ with all incarcerated individuals, their families and to those who work with them inside and outside the correctional institution</a:t>
            </a:r>
            <a:endParaRPr lang="en-US" sz="2000" dirty="0"/>
          </a:p>
        </p:txBody>
      </p:sp>
      <p:sp>
        <p:nvSpPr>
          <p:cNvPr id="10" name="TextBox 9">
            <a:extLst>
              <a:ext uri="{FF2B5EF4-FFF2-40B4-BE49-F238E27FC236}">
                <a16:creationId xmlns:a16="http://schemas.microsoft.com/office/drawing/2014/main" id="{B7A32439-6015-4611-95DB-70E9DB3DD66D}"/>
              </a:ext>
            </a:extLst>
          </p:cNvPr>
          <p:cNvSpPr txBox="1"/>
          <p:nvPr/>
        </p:nvSpPr>
        <p:spPr>
          <a:xfrm>
            <a:off x="3501790" y="204022"/>
            <a:ext cx="6997557" cy="830997"/>
          </a:xfrm>
          <a:prstGeom prst="rect">
            <a:avLst/>
          </a:prstGeom>
          <a:noFill/>
        </p:spPr>
        <p:txBody>
          <a:bodyPr wrap="none" rtlCol="0">
            <a:spAutoFit/>
          </a:bodyPr>
          <a:lstStyle/>
          <a:p>
            <a:r>
              <a:rPr lang="en-US" sz="4800" b="1" dirty="0">
                <a:solidFill>
                  <a:schemeClr val="accent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Kairos Statement of Faith</a:t>
            </a:r>
          </a:p>
        </p:txBody>
      </p:sp>
    </p:spTree>
    <p:extLst>
      <p:ext uri="{BB962C8B-B14F-4D97-AF65-F5344CB8AC3E}">
        <p14:creationId xmlns:p14="http://schemas.microsoft.com/office/powerpoint/2010/main" val="1625675468"/>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D43D0D-85B1-4DB4-8E14-0954B855EA22}"/>
              </a:ext>
            </a:extLst>
          </p:cNvPr>
          <p:cNvSpPr>
            <a:spLocks noGrp="1"/>
          </p:cNvSpPr>
          <p:nvPr>
            <p:ph type="title"/>
          </p:nvPr>
        </p:nvSpPr>
        <p:spPr>
          <a:xfrm>
            <a:off x="2463502" y="1709739"/>
            <a:ext cx="8883949" cy="1719262"/>
          </a:xfrm>
        </p:spPr>
        <p:txBody>
          <a:bodyPr/>
          <a:lstStyle/>
          <a:p>
            <a:pPr algn="ctr"/>
            <a:r>
              <a:rPr lang="en-US" dirty="0"/>
              <a:t>What is YOUR Why?</a:t>
            </a:r>
          </a:p>
        </p:txBody>
      </p:sp>
    </p:spTree>
    <p:extLst>
      <p:ext uri="{BB962C8B-B14F-4D97-AF65-F5344CB8AC3E}">
        <p14:creationId xmlns:p14="http://schemas.microsoft.com/office/powerpoint/2010/main" val="72676535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theme/theme1.xml><?xml version="1.0" encoding="utf-8"?>
<a:theme xmlns:a="http://schemas.openxmlformats.org/drawingml/2006/main" name="Office Theme">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8525</TotalTime>
  <Words>2268</Words>
  <Application>Microsoft Office PowerPoint</Application>
  <PresentationFormat>Widescreen</PresentationFormat>
  <Paragraphs>233</Paragraphs>
  <Slides>28</Slides>
  <Notes>27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28</vt:i4>
      </vt:variant>
    </vt:vector>
  </HeadingPairs>
  <TitlesOfParts>
    <vt:vector size="34" baseType="lpstr">
      <vt:lpstr>Arial</vt:lpstr>
      <vt:lpstr>Calibri</vt:lpstr>
      <vt:lpstr>Calibri Light</vt:lpstr>
      <vt:lpstr>Times New Roman</vt:lpstr>
      <vt:lpstr>Wingdings</vt:lpstr>
      <vt:lpstr>Office Theme</vt:lpstr>
      <vt:lpstr>CALLed         to be an    INtentional Advisory                          Council</vt:lpstr>
      <vt:lpstr>Welcome</vt:lpstr>
      <vt:lpstr>Did you know?</vt:lpstr>
      <vt:lpstr>PowerPoint Presentation</vt:lpstr>
      <vt:lpstr>Kairos Mission Statement</vt:lpstr>
      <vt:lpstr>Vision Statement</vt:lpstr>
      <vt:lpstr>Core Values</vt:lpstr>
      <vt:lpstr>PowerPoint Presentation</vt:lpstr>
      <vt:lpstr>What is YOUR Why?</vt:lpstr>
      <vt:lpstr>PowerPoint Presentation</vt:lpstr>
      <vt:lpstr>Members</vt:lpstr>
      <vt:lpstr>Purpose and Role</vt:lpstr>
      <vt:lpstr>Spiritual Health  of the Ministry</vt:lpstr>
      <vt:lpstr>Building the Body of Christ</vt:lpstr>
      <vt:lpstr>PowerPoint Presentation</vt:lpstr>
      <vt:lpstr>Relationships in the Institution</vt:lpstr>
      <vt:lpstr>Relationships in the Institution in Continuing Ministry</vt:lpstr>
      <vt:lpstr>Relationship with Volunteers </vt:lpstr>
      <vt:lpstr>PowerPoint Presentation</vt:lpstr>
      <vt:lpstr>Team Members</vt:lpstr>
      <vt:lpstr>PowerPoint Presentation</vt:lpstr>
      <vt:lpstr>Volunteer Community Participation Everyone has a part in the success of Kairos</vt:lpstr>
      <vt:lpstr>Living in Obedience as Sacrificial Servants</vt:lpstr>
      <vt:lpstr>Commitment</vt:lpstr>
      <vt:lpstr>Find and Use Members’ Gifts</vt:lpstr>
      <vt:lpstr>PowerPoint Presentation</vt:lpstr>
      <vt:lpstr>Functional Advisory Councils</vt:lpstr>
      <vt:lpst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Diane Merritts Gatto</dc:creator>
  <cp:lastModifiedBy>Gina Brockmeyer</cp:lastModifiedBy>
  <cp:revision>83</cp:revision>
  <cp:lastPrinted>2019-07-02T14:13:03Z</cp:lastPrinted>
  <dcterms:created xsi:type="dcterms:W3CDTF">2019-03-19T16:10:14Z</dcterms:created>
  <dcterms:modified xsi:type="dcterms:W3CDTF">2019-07-02T14:18:41Z</dcterms:modified>
</cp:coreProperties>
</file>